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57" r:id="rId3"/>
    <p:sldId id="292" r:id="rId4"/>
    <p:sldId id="293" r:id="rId5"/>
    <p:sldId id="291" r:id="rId6"/>
    <p:sldId id="258" r:id="rId7"/>
    <p:sldId id="259" r:id="rId8"/>
    <p:sldId id="260" r:id="rId9"/>
    <p:sldId id="261" r:id="rId10"/>
    <p:sldId id="262" r:id="rId11"/>
    <p:sldId id="263" r:id="rId12"/>
    <p:sldId id="264" r:id="rId13"/>
    <p:sldId id="265" r:id="rId14"/>
    <p:sldId id="266" r:id="rId15"/>
    <p:sldId id="268" r:id="rId16"/>
    <p:sldId id="269" r:id="rId17"/>
    <p:sldId id="270" r:id="rId18"/>
    <p:sldId id="273" r:id="rId19"/>
    <p:sldId id="274" r:id="rId20"/>
    <p:sldId id="271"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90" r:id="rId36"/>
    <p:sldId id="28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76" autoAdjust="0"/>
    <p:restoredTop sz="63549" autoAdjust="0"/>
  </p:normalViewPr>
  <p:slideViewPr>
    <p:cSldViewPr snapToGrid="0">
      <p:cViewPr varScale="1">
        <p:scale>
          <a:sx n="58" d="100"/>
          <a:sy n="58" d="100"/>
        </p:scale>
        <p:origin x="1682"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F212F-6B4D-4244-9AA0-F79E8F52CF04}"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1C6D8E-FEC4-4BA3-A045-EFCE94843474}" type="slidenum">
              <a:rPr lang="en-US" smtClean="0"/>
              <a:t>‹#›</a:t>
            </a:fld>
            <a:endParaRPr lang="en-US"/>
          </a:p>
        </p:txBody>
      </p:sp>
    </p:spTree>
    <p:extLst>
      <p:ext uri="{BB962C8B-B14F-4D97-AF65-F5344CB8AC3E}">
        <p14:creationId xmlns:p14="http://schemas.microsoft.com/office/powerpoint/2010/main" val="2031679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pilotinstitute.com/drone-battery-safety/" TargetMode="External"/><Relationship Id="rId3" Type="http://schemas.openxmlformats.org/officeDocument/2006/relationships/hyperlink" Target="https://www.ryzerobotics.com/tello" TargetMode="External"/><Relationship Id="rId7" Type="http://schemas.openxmlformats.org/officeDocument/2006/relationships/hyperlink" Target="https://www.faa.gov/uas/recreational_flyers/knowledge_test_update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amazon.com/gp/product/B097JT3LRV/ref=ppx_yo_dt_b_search_asin_title?ie=UTF8&amp;psc=1" TargetMode="External"/><Relationship Id="rId5" Type="http://schemas.openxmlformats.org/officeDocument/2006/relationships/hyperlink" Target="https://www.amazon.com/gp/product/B09G61XCZN/ref=ppx_yo_dt_b_search_asin_title?ie=UTF8&amp;psc=1" TargetMode="External"/><Relationship Id="rId4" Type="http://schemas.openxmlformats.org/officeDocument/2006/relationships/hyperlink" Target="https://www.amazon.com/gp/product/B0CRR75PKS/ref=ppx_yo_dt_b_search_asin_title?ie=UTF8&amp;th=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a.gov/"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affiliations.si.edu/"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exploring.org/"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gocivilairpatrol.com/"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Aviation Merit Badge!  Individual counselor introduction and course-specific comments here.  Encourage Scouts to check out the online Digital Resource Guide that has lots of information, in a fun, engaging, multi-media format!</a:t>
            </a:r>
          </a:p>
        </p:txBody>
      </p:sp>
      <p:sp>
        <p:nvSpPr>
          <p:cNvPr id="4" name="Slide Number Placeholder 3"/>
          <p:cNvSpPr>
            <a:spLocks noGrp="1"/>
          </p:cNvSpPr>
          <p:nvPr>
            <p:ph type="sldNum" sz="quarter" idx="5"/>
          </p:nvPr>
        </p:nvSpPr>
        <p:spPr/>
        <p:txBody>
          <a:bodyPr/>
          <a:lstStyle/>
          <a:p>
            <a:fld id="{831C6D8E-FEC4-4BA3-A045-EFCE94843474}" type="slidenum">
              <a:rPr lang="en-US" smtClean="0"/>
              <a:t>1</a:t>
            </a:fld>
            <a:endParaRPr lang="en-US"/>
          </a:p>
        </p:txBody>
      </p:sp>
    </p:spTree>
    <p:extLst>
      <p:ext uri="{BB962C8B-B14F-4D97-AF65-F5344CB8AC3E}">
        <p14:creationId xmlns:p14="http://schemas.microsoft.com/office/powerpoint/2010/main" val="2424693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8EB0-A7E4-1185-070C-F36836A60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6A58E1-BA3C-7CC7-C8EC-C5705A9ABE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A3034D-0DE8-55EE-9A2A-F108332098CC}"/>
              </a:ext>
            </a:extLst>
          </p:cNvPr>
          <p:cNvSpPr>
            <a:spLocks noGrp="1"/>
          </p:cNvSpPr>
          <p:nvPr>
            <p:ph type="body" idx="1"/>
          </p:nvPr>
        </p:nvSpPr>
        <p:spPr/>
        <p:txBody>
          <a:bodyPr/>
          <a:lstStyle/>
          <a:p>
            <a:r>
              <a:rPr lang="en-US" dirty="0"/>
              <a:t>Now, let's talk about turbine engines, like the ones used in airplanes. A turbine engine works a bit differently from an internal combustion engine, but it still uses the same basic idea—turning energy into power to make things move.</a:t>
            </a:r>
          </a:p>
          <a:p>
            <a:r>
              <a:rPr lang="en-US" dirty="0"/>
              <a:t>Here's how it works in simple steps:</a:t>
            </a:r>
          </a:p>
          <a:p>
            <a:endParaRPr lang="en-US" b="1" dirty="0"/>
          </a:p>
          <a:p>
            <a:r>
              <a:rPr lang="en-US" b="1" dirty="0"/>
              <a:t>1. Air Intake</a:t>
            </a:r>
          </a:p>
          <a:p>
            <a:r>
              <a:rPr lang="en-US" dirty="0"/>
              <a:t>First, the engine pulls in a huge amount of air through the front. This happens because the plane is moving fast through the sky, so air is forced into the engine.</a:t>
            </a:r>
          </a:p>
          <a:p>
            <a:endParaRPr lang="en-US" b="1" dirty="0"/>
          </a:p>
          <a:p>
            <a:r>
              <a:rPr lang="en-US" b="1" dirty="0"/>
              <a:t>2. Compression</a:t>
            </a:r>
          </a:p>
          <a:p>
            <a:r>
              <a:rPr lang="en-US" dirty="0"/>
              <a:t>Once the air is inside the engine, it passes through a series of spinning fans or compressors. These fans squeeze (compress) the air, making it very dense and ready for the next step.</a:t>
            </a:r>
          </a:p>
          <a:p>
            <a:endParaRPr lang="en-US" b="1" dirty="0"/>
          </a:p>
          <a:p>
            <a:r>
              <a:rPr lang="en-US" b="1" dirty="0"/>
              <a:t>3. Mixing with Fuel</a:t>
            </a:r>
          </a:p>
          <a:p>
            <a:r>
              <a:rPr lang="en-US" dirty="0"/>
              <a:t>After the air is compressed, it moves into a section of the engine where fuel (usually jet fuel) is injected into the compressed air. The air and fuel mix together and are ready to be ignited.</a:t>
            </a:r>
          </a:p>
          <a:p>
            <a:endParaRPr lang="en-US" b="1" dirty="0"/>
          </a:p>
          <a:p>
            <a:r>
              <a:rPr lang="en-US" b="1" dirty="0"/>
              <a:t>4. Ignition and Combustion</a:t>
            </a:r>
          </a:p>
          <a:p>
            <a:r>
              <a:rPr lang="en-US" dirty="0"/>
              <a:t>In the combustion chamber, the fuel and compressed air are ignited by spark plugs. When the fuel burns, it creates a lot of hot, high-pressure gas. This is the key part that makes the engine work—this hot gas expands very quickly and creates a lot of energy.</a:t>
            </a:r>
          </a:p>
          <a:p>
            <a:endParaRPr lang="en-US" b="1" dirty="0"/>
          </a:p>
          <a:p>
            <a:r>
              <a:rPr lang="en-US" b="1" dirty="0"/>
              <a:t>5. Turbine (Turning the Power Into Motion)</a:t>
            </a:r>
          </a:p>
          <a:p>
            <a:r>
              <a:rPr lang="en-US" dirty="0"/>
              <a:t>The high-pressure gas moves through a set of turbines. A turbine is like a giant fan that spins when the hot gas hits it. The spinning turbine is connected to the compressors at the front of the engine, so as it spins, it helps drive the compressors that keep pulling in more air. It's like a cycle where energy from the hot gas keeps things moving.</a:t>
            </a:r>
          </a:p>
          <a:p>
            <a:endParaRPr lang="en-US" b="1" dirty="0"/>
          </a:p>
          <a:p>
            <a:r>
              <a:rPr lang="en-US" b="1" dirty="0"/>
              <a:t>6. Exhaust</a:t>
            </a:r>
          </a:p>
          <a:p>
            <a:r>
              <a:rPr lang="en-US" dirty="0"/>
              <a:t>After the gas passes through the turbines, it is forced out of the back of the engine at very high speed through a nozzle. This fast-moving exhaust is what creates thrust—the force that pushes the plane forward. The faster the air is pushed out, the faster the plane goes.</a:t>
            </a:r>
          </a:p>
          <a:p>
            <a:endParaRPr lang="en-US" b="1" dirty="0"/>
          </a:p>
          <a:p>
            <a:r>
              <a:rPr lang="en-US" b="1" dirty="0"/>
              <a:t>7. Repeat</a:t>
            </a:r>
          </a:p>
          <a:p>
            <a:r>
              <a:rPr lang="en-US" dirty="0"/>
              <a:t>The whole process happens over and over again as long as the engine is running, pulling in air, mixing it with fuel, burning it to create hot gas, and using that gas to spin the turbines and produce thrust.</a:t>
            </a:r>
          </a:p>
          <a:p>
            <a:endParaRPr lang="en-US" b="1" dirty="0"/>
          </a:p>
          <a:p>
            <a:r>
              <a:rPr lang="en-US" b="1" dirty="0"/>
              <a:t>In short:</a:t>
            </a:r>
          </a:p>
          <a:p>
            <a:r>
              <a:rPr lang="en-US" dirty="0"/>
              <a:t>A turbine engine takes in air, compresses it, mixes it with fuel, burns it to make hot gas, and then uses that gas to spin turbines. The turbines create thrust by pushing air out the back of the engine, making the plane move forward.</a:t>
            </a:r>
          </a:p>
          <a:p>
            <a:r>
              <a:rPr lang="en-US" dirty="0"/>
              <a:t>So, it's like a continuous cycle of sucking in air, burning fuel, and turning that into a fast-moving exhaust to push the airplane forward.</a:t>
            </a:r>
          </a:p>
          <a:p>
            <a:r>
              <a:rPr lang="en-US" dirty="0"/>
              <a:t>Pretty cool, right?</a:t>
            </a:r>
          </a:p>
          <a:p>
            <a:endParaRPr lang="en-US" dirty="0"/>
          </a:p>
        </p:txBody>
      </p:sp>
      <p:sp>
        <p:nvSpPr>
          <p:cNvPr id="4" name="Slide Number Placeholder 3">
            <a:extLst>
              <a:ext uri="{FF2B5EF4-FFF2-40B4-BE49-F238E27FC236}">
                <a16:creationId xmlns:a16="http://schemas.microsoft.com/office/drawing/2014/main" id="{8BDCF275-4FDC-D8D4-BBF8-BA57424E81BE}"/>
              </a:ext>
            </a:extLst>
          </p:cNvPr>
          <p:cNvSpPr>
            <a:spLocks noGrp="1"/>
          </p:cNvSpPr>
          <p:nvPr>
            <p:ph type="sldNum" sz="quarter" idx="5"/>
          </p:nvPr>
        </p:nvSpPr>
        <p:spPr/>
        <p:txBody>
          <a:bodyPr/>
          <a:lstStyle/>
          <a:p>
            <a:fld id="{831C6D8E-FEC4-4BA3-A045-EFCE94843474}" type="slidenum">
              <a:rPr lang="en-US" smtClean="0"/>
              <a:t>10</a:t>
            </a:fld>
            <a:endParaRPr lang="en-US"/>
          </a:p>
        </p:txBody>
      </p:sp>
    </p:spTree>
    <p:extLst>
      <p:ext uri="{BB962C8B-B14F-4D97-AF65-F5344CB8AC3E}">
        <p14:creationId xmlns:p14="http://schemas.microsoft.com/office/powerpoint/2010/main" val="169847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53F8-397F-5D2A-7D59-8768EEA48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D5F8D-2131-C2CA-684A-9858EA9E2C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DC7A80-523D-2933-28C0-B15C01A46D96}"/>
              </a:ext>
            </a:extLst>
          </p:cNvPr>
          <p:cNvSpPr>
            <a:spLocks noGrp="1"/>
          </p:cNvSpPr>
          <p:nvPr>
            <p:ph type="body" idx="1"/>
          </p:nvPr>
        </p:nvSpPr>
        <p:spPr/>
        <p:txBody>
          <a:bodyPr/>
          <a:lstStyle/>
          <a:p>
            <a:r>
              <a:rPr lang="en-US" dirty="0"/>
              <a:t>Actually, a </a:t>
            </a:r>
            <a:r>
              <a:rPr lang="en-US" b="1" dirty="0"/>
              <a:t>jet engine</a:t>
            </a:r>
            <a:r>
              <a:rPr lang="en-US" dirty="0"/>
              <a:t> is really just a specific type of </a:t>
            </a:r>
            <a:r>
              <a:rPr lang="en-US" b="1" dirty="0"/>
              <a:t>turbine engine</a:t>
            </a:r>
            <a:r>
              <a:rPr lang="en-US" dirty="0"/>
              <a:t>—specifically, the kind used in airplanes to create the thrust that makes them fly. So the explanation I gave for a turbine engine applies to most jet engines as well.</a:t>
            </a:r>
          </a:p>
          <a:p>
            <a:r>
              <a:rPr lang="en-US" dirty="0"/>
              <a:t>But let’s break it down a little more and see what makes a jet engine special.</a:t>
            </a:r>
          </a:p>
          <a:p>
            <a:endParaRPr lang="en-US" b="1" dirty="0"/>
          </a:p>
          <a:p>
            <a:r>
              <a:rPr lang="en-US" b="1" dirty="0"/>
              <a:t>1. Air Intake</a:t>
            </a:r>
          </a:p>
          <a:p>
            <a:r>
              <a:rPr lang="en-US" dirty="0"/>
              <a:t>A jet engine starts by pulling in a large amount of air through the front of the engine. This air is sucked in because the airplane is moving so fast through the sky. If you imagine the airplane is like a giant vacuum cleaner, it’s constantly pulling in air.</a:t>
            </a:r>
          </a:p>
          <a:p>
            <a:endParaRPr lang="en-US" b="1" dirty="0"/>
          </a:p>
          <a:p>
            <a:r>
              <a:rPr lang="en-US" b="1" dirty="0"/>
              <a:t>2. Compression</a:t>
            </a:r>
          </a:p>
          <a:p>
            <a:r>
              <a:rPr lang="en-US" dirty="0"/>
              <a:t>Once the air is inside, it passes through a series of </a:t>
            </a:r>
            <a:r>
              <a:rPr lang="en-US" b="1" dirty="0"/>
              <a:t>compressor blades</a:t>
            </a:r>
            <a:r>
              <a:rPr lang="en-US" dirty="0"/>
              <a:t>. These are fast-spinning fans that squish the air, making it much denser. The air is now packed with more oxygen, which is important for combustion (the burning part).</a:t>
            </a:r>
          </a:p>
          <a:p>
            <a:endParaRPr lang="en-US" b="1" dirty="0"/>
          </a:p>
          <a:p>
            <a:r>
              <a:rPr lang="en-US" b="1" dirty="0"/>
              <a:t>3. Mixing with Fuel</a:t>
            </a:r>
          </a:p>
          <a:p>
            <a:r>
              <a:rPr lang="en-US" dirty="0"/>
              <a:t>Now, the compressed air moves into the </a:t>
            </a:r>
            <a:r>
              <a:rPr lang="en-US" b="1" dirty="0"/>
              <a:t>combustion chamber</a:t>
            </a:r>
            <a:r>
              <a:rPr lang="en-US" dirty="0"/>
              <a:t> (this is where the "burning" happens). Here, fuel (like jet fuel) is injected into the high-pressure air. This mix of compressed air and fuel is ready to be ignited.</a:t>
            </a:r>
          </a:p>
          <a:p>
            <a:endParaRPr lang="en-US" b="1" dirty="0"/>
          </a:p>
          <a:p>
            <a:r>
              <a:rPr lang="en-US" b="1" dirty="0"/>
              <a:t>4. Ignition and Combustion</a:t>
            </a:r>
          </a:p>
          <a:p>
            <a:r>
              <a:rPr lang="en-US" dirty="0"/>
              <a:t>In the combustion chamber, the air-fuel mixture is lit on fire by spark plugs or sometimes by heat from the engine itself. When the fuel burns, it creates a lot of heat and high-pressure gas. The burning process makes the air expand really fast—this is a powerful release of energy.</a:t>
            </a:r>
          </a:p>
          <a:p>
            <a:endParaRPr lang="en-US" b="1" dirty="0"/>
          </a:p>
          <a:p>
            <a:r>
              <a:rPr lang="en-US" b="1" dirty="0"/>
              <a:t>5. Turbine</a:t>
            </a:r>
          </a:p>
          <a:p>
            <a:r>
              <a:rPr lang="en-US" dirty="0"/>
              <a:t>This hot, high-pressure gas moves through a series of </a:t>
            </a:r>
            <a:r>
              <a:rPr lang="en-US" b="1" dirty="0"/>
              <a:t>turbines</a:t>
            </a:r>
            <a:r>
              <a:rPr lang="en-US" dirty="0"/>
              <a:t>. The turbines are special blades that spin when the hot gas hits them. The spinning turbines are connected to the front compressors, so as they turn, they help keep pulling in more air into the engine.</a:t>
            </a:r>
          </a:p>
          <a:p>
            <a:endParaRPr lang="en-US" b="1" dirty="0"/>
          </a:p>
          <a:p>
            <a:r>
              <a:rPr lang="en-US" b="1" dirty="0"/>
              <a:t>6. Exhaust and Thrust</a:t>
            </a:r>
          </a:p>
          <a:p>
            <a:r>
              <a:rPr lang="en-US" dirty="0"/>
              <a:t>Finally, after the gas passes through the turbines, it moves into the </a:t>
            </a:r>
            <a:r>
              <a:rPr lang="en-US" b="1" dirty="0"/>
              <a:t>exhaust nozzle</a:t>
            </a:r>
            <a:r>
              <a:rPr lang="en-US" dirty="0"/>
              <a:t> at the back of the engine. The gas is forced out at incredibly high speed. This high-speed exhaust creates </a:t>
            </a:r>
            <a:r>
              <a:rPr lang="en-US" b="1" dirty="0"/>
              <a:t>thrust</a:t>
            </a:r>
            <a:r>
              <a:rPr lang="en-US" dirty="0"/>
              <a:t>, which is the pushing force that propels the airplane forward.</a:t>
            </a:r>
          </a:p>
          <a:p>
            <a:endParaRPr lang="en-US" b="1" dirty="0"/>
          </a:p>
          <a:p>
            <a:r>
              <a:rPr lang="en-US" b="1" dirty="0"/>
              <a:t>7. Repeat</a:t>
            </a:r>
          </a:p>
          <a:p>
            <a:r>
              <a:rPr lang="en-US" dirty="0"/>
              <a:t>The process keeps repeating. The engine continues to suck in air, compress it, mix it with fuel, burn it, spin the turbines, and blast out hot gas to keep the airplane moving.</a:t>
            </a:r>
          </a:p>
          <a:p>
            <a:endParaRPr lang="en-US" dirty="0"/>
          </a:p>
          <a:p>
            <a:r>
              <a:rPr lang="en-US" b="1" dirty="0"/>
              <a:t>Key Point About Jet Engines:</a:t>
            </a:r>
          </a:p>
          <a:p>
            <a:pPr>
              <a:buFont typeface="Arial" panose="020B0604020202020204" pitchFamily="34" charset="0"/>
              <a:buChar char="•"/>
            </a:pPr>
            <a:r>
              <a:rPr lang="en-US" dirty="0"/>
              <a:t>Jet engines, whether they are </a:t>
            </a:r>
            <a:r>
              <a:rPr lang="en-US" b="1" dirty="0"/>
              <a:t>turbofan engines</a:t>
            </a:r>
            <a:r>
              <a:rPr lang="en-US" dirty="0"/>
              <a:t>, </a:t>
            </a:r>
            <a:r>
              <a:rPr lang="en-US" b="1" dirty="0"/>
              <a:t>turbojet engines</a:t>
            </a:r>
            <a:r>
              <a:rPr lang="en-US" dirty="0"/>
              <a:t>, or </a:t>
            </a:r>
            <a:r>
              <a:rPr lang="en-US" b="1" dirty="0"/>
              <a:t>turbo prop engines</a:t>
            </a:r>
            <a:r>
              <a:rPr lang="en-US" dirty="0"/>
              <a:t>, all work on this basic idea of using hot, high-pressure gas to spin turbines and create thrust.</a:t>
            </a:r>
          </a:p>
          <a:p>
            <a:pPr>
              <a:buFont typeface="Arial" panose="020B0604020202020204" pitchFamily="34" charset="0"/>
              <a:buChar char="•"/>
            </a:pPr>
            <a:r>
              <a:rPr lang="en-US" dirty="0"/>
              <a:t>A </a:t>
            </a:r>
            <a:r>
              <a:rPr lang="en-US" b="1" dirty="0"/>
              <a:t>turbofan engine</a:t>
            </a:r>
            <a:r>
              <a:rPr lang="en-US" dirty="0"/>
              <a:t> (the kind most commercial planes use) has an extra set of fans at the front of the engine that push even more air around the engine to create even more thrust. These fans make it quieter and more efficient.</a:t>
            </a:r>
          </a:p>
          <a:p>
            <a:endParaRPr lang="en-US" b="1" dirty="0"/>
          </a:p>
          <a:p>
            <a:r>
              <a:rPr lang="en-US" b="1" dirty="0"/>
              <a:t>In short:</a:t>
            </a:r>
          </a:p>
          <a:p>
            <a:r>
              <a:rPr lang="en-US" dirty="0"/>
              <a:t>A </a:t>
            </a:r>
            <a:r>
              <a:rPr lang="en-US" b="1" dirty="0"/>
              <a:t>jet engine</a:t>
            </a:r>
            <a:r>
              <a:rPr lang="en-US" dirty="0"/>
              <a:t> is a type of turbine engine that uses fast-moving, compressed air, mixes it with fuel, burns it, and turns that energy into thrust by pushing out hot gases at the back. That thrust is what pushes the plane forward, letting it fly.</a:t>
            </a:r>
          </a:p>
          <a:p>
            <a:r>
              <a:rPr lang="en-US" dirty="0"/>
              <a:t>Think of it like a huge air pump that sucks in air, burns it to make an explosion, and then blasts the air out the back to send the plane zooming through the sky. Pretty amazing!</a:t>
            </a:r>
          </a:p>
          <a:p>
            <a:endParaRPr lang="en-US" dirty="0"/>
          </a:p>
        </p:txBody>
      </p:sp>
      <p:sp>
        <p:nvSpPr>
          <p:cNvPr id="4" name="Slide Number Placeholder 3">
            <a:extLst>
              <a:ext uri="{FF2B5EF4-FFF2-40B4-BE49-F238E27FC236}">
                <a16:creationId xmlns:a16="http://schemas.microsoft.com/office/drawing/2014/main" id="{E4E777CA-890C-F45A-7ABD-9409B918FF2B}"/>
              </a:ext>
            </a:extLst>
          </p:cNvPr>
          <p:cNvSpPr>
            <a:spLocks noGrp="1"/>
          </p:cNvSpPr>
          <p:nvPr>
            <p:ph type="sldNum" sz="quarter" idx="5"/>
          </p:nvPr>
        </p:nvSpPr>
        <p:spPr/>
        <p:txBody>
          <a:bodyPr/>
          <a:lstStyle/>
          <a:p>
            <a:fld id="{831C6D8E-FEC4-4BA3-A045-EFCE94843474}" type="slidenum">
              <a:rPr lang="en-US" smtClean="0"/>
              <a:t>11</a:t>
            </a:fld>
            <a:endParaRPr lang="en-US"/>
          </a:p>
        </p:txBody>
      </p:sp>
    </p:spTree>
    <p:extLst>
      <p:ext uri="{BB962C8B-B14F-4D97-AF65-F5344CB8AC3E}">
        <p14:creationId xmlns:p14="http://schemas.microsoft.com/office/powerpoint/2010/main" val="1195763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119E-884A-315C-F663-3736C4F7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7A816-F8FA-4D68-D1CF-DB0DCE767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75D11-76B2-09F6-5832-2327047ACB80}"/>
              </a:ext>
            </a:extLst>
          </p:cNvPr>
          <p:cNvSpPr>
            <a:spLocks noGrp="1"/>
          </p:cNvSpPr>
          <p:nvPr>
            <p:ph type="body" idx="1"/>
          </p:nvPr>
        </p:nvSpPr>
        <p:spPr/>
        <p:txBody>
          <a:bodyPr/>
          <a:lstStyle/>
          <a:p>
            <a:r>
              <a:rPr lang="en-US" dirty="0"/>
              <a:t>Now, let’s dive into the </a:t>
            </a:r>
            <a:r>
              <a:rPr lang="en-US" b="1" dirty="0"/>
              <a:t>four forces</a:t>
            </a:r>
            <a:r>
              <a:rPr lang="en-US" dirty="0"/>
              <a:t> that act on an aircraft in flight. These forces are what keep the airplane in the air, make it move, and control its flight. Here they are:</a:t>
            </a:r>
          </a:p>
          <a:p>
            <a:endParaRPr lang="en-US" b="1" dirty="0"/>
          </a:p>
          <a:p>
            <a:r>
              <a:rPr lang="en-US" b="1" dirty="0"/>
              <a:t>1. Lift</a:t>
            </a:r>
          </a:p>
          <a:p>
            <a:pPr>
              <a:buFont typeface="Arial" panose="020B0604020202020204" pitchFamily="34" charset="0"/>
              <a:buChar char="•"/>
            </a:pPr>
            <a:r>
              <a:rPr lang="en-US" b="1" dirty="0"/>
              <a:t>What it is</a:t>
            </a:r>
            <a:r>
              <a:rPr lang="en-US" dirty="0"/>
              <a:t>: Lift is the force that pushes the airplane </a:t>
            </a:r>
            <a:r>
              <a:rPr lang="en-US" b="1" dirty="0"/>
              <a:t>up</a:t>
            </a:r>
            <a:r>
              <a:rPr lang="en-US" dirty="0"/>
              <a:t>.</a:t>
            </a:r>
          </a:p>
          <a:p>
            <a:pPr>
              <a:buFont typeface="Arial" panose="020B0604020202020204" pitchFamily="34" charset="0"/>
              <a:buChar char="•"/>
            </a:pPr>
            <a:r>
              <a:rPr lang="en-US" b="1" dirty="0"/>
              <a:t>How it works</a:t>
            </a:r>
            <a:r>
              <a:rPr lang="en-US" dirty="0"/>
              <a:t>: Lift is generated by the wings of the airplane. The shape of the wings (called an </a:t>
            </a:r>
            <a:r>
              <a:rPr lang="en-US" b="1" dirty="0"/>
              <a:t>airfoil</a:t>
            </a:r>
            <a:r>
              <a:rPr lang="en-US" dirty="0"/>
              <a:t>) is designed so that air moves faster over the top of the wing and slower underneath it. This creates a pressure difference—lower pressure on top of the wing and higher pressure underneath. This difference in pressure </a:t>
            </a:r>
            <a:r>
              <a:rPr lang="en-US" b="1" dirty="0"/>
              <a:t>lifts</a:t>
            </a:r>
            <a:r>
              <a:rPr lang="en-US" dirty="0"/>
              <a:t> the airplane into the sky, fighting gravity.</a:t>
            </a:r>
          </a:p>
          <a:p>
            <a:r>
              <a:rPr lang="en-US" dirty="0"/>
              <a:t>Think of it like this: When air moves faster over the top of the wing, it’s like the wing is "sucking" the airplane upward!</a:t>
            </a:r>
          </a:p>
          <a:p>
            <a:endParaRPr lang="en-US" b="1" dirty="0"/>
          </a:p>
          <a:p>
            <a:r>
              <a:rPr lang="en-US" b="1" dirty="0"/>
              <a:t>2. Weight (Gravity)</a:t>
            </a:r>
          </a:p>
          <a:p>
            <a:pPr>
              <a:buFont typeface="Arial" panose="020B0604020202020204" pitchFamily="34" charset="0"/>
              <a:buChar char="•"/>
            </a:pPr>
            <a:r>
              <a:rPr lang="en-US" b="1" dirty="0"/>
              <a:t>What it is</a:t>
            </a:r>
            <a:r>
              <a:rPr lang="en-US" dirty="0"/>
              <a:t>: Weight is the force that pulls the airplane </a:t>
            </a:r>
            <a:r>
              <a:rPr lang="en-US" b="1" dirty="0"/>
              <a:t>down</a:t>
            </a:r>
            <a:r>
              <a:rPr lang="en-US" dirty="0"/>
              <a:t> toward the Earth.</a:t>
            </a:r>
          </a:p>
          <a:p>
            <a:pPr>
              <a:buFont typeface="Arial" panose="020B0604020202020204" pitchFamily="34" charset="0"/>
              <a:buChar char="•"/>
            </a:pPr>
            <a:r>
              <a:rPr lang="en-US" b="1" dirty="0"/>
              <a:t>How it works</a:t>
            </a:r>
            <a:r>
              <a:rPr lang="en-US" dirty="0"/>
              <a:t>: Weight is the force of gravity acting on the airplane's mass. The bigger the airplane (or the more stuff it carries), the greater its weight. To keep the plane flying, lift needs to be equal to or greater than the weight of the airplane. If the plane’s weight is too much for the lift, it will fall to the ground.</a:t>
            </a:r>
          </a:p>
          <a:p>
            <a:r>
              <a:rPr lang="en-US" dirty="0"/>
              <a:t>Think of it like this: Gravity is always trying to pull the airplane down to the Earth, but lift is fighting to keep it up!</a:t>
            </a:r>
          </a:p>
          <a:p>
            <a:endParaRPr lang="en-US" b="1" dirty="0"/>
          </a:p>
          <a:p>
            <a:r>
              <a:rPr lang="en-US" b="1" dirty="0"/>
              <a:t>3. Thrust</a:t>
            </a:r>
          </a:p>
          <a:p>
            <a:pPr>
              <a:buFont typeface="Arial" panose="020B0604020202020204" pitchFamily="34" charset="0"/>
              <a:buChar char="•"/>
            </a:pPr>
            <a:r>
              <a:rPr lang="en-US" b="1" dirty="0"/>
              <a:t>What it is</a:t>
            </a:r>
            <a:r>
              <a:rPr lang="en-US" dirty="0"/>
              <a:t>: Thrust is the force that pushes the airplane </a:t>
            </a:r>
            <a:r>
              <a:rPr lang="en-US" b="1" dirty="0"/>
              <a:t>forward</a:t>
            </a:r>
            <a:r>
              <a:rPr lang="en-US" dirty="0"/>
              <a:t>.</a:t>
            </a:r>
          </a:p>
          <a:p>
            <a:pPr>
              <a:buFont typeface="Arial" panose="020B0604020202020204" pitchFamily="34" charset="0"/>
              <a:buChar char="•"/>
            </a:pPr>
            <a:r>
              <a:rPr lang="en-US" b="1" dirty="0"/>
              <a:t>How it works</a:t>
            </a:r>
            <a:r>
              <a:rPr lang="en-US" dirty="0"/>
              <a:t>: Thrust is created by the </a:t>
            </a:r>
            <a:r>
              <a:rPr lang="en-US" b="1" dirty="0"/>
              <a:t>engines</a:t>
            </a:r>
            <a:r>
              <a:rPr lang="en-US" dirty="0"/>
              <a:t> (whether that’s a jet engine, turbofan, or propeller engine). The engines push the airplane forward by expelling air (or gas) at high speed out the back. Just like a rocket, the action of pushing air out the back creates an opposite reaction—pushing the airplane forward.</a:t>
            </a:r>
          </a:p>
          <a:p>
            <a:r>
              <a:rPr lang="en-US" dirty="0"/>
              <a:t>Think of it like this: If you've ever blown air out of a balloon and watched it fly around the room, the engine is doing something similar—using fast-moving exhaust to push the plane forward.</a:t>
            </a:r>
          </a:p>
          <a:p>
            <a:endParaRPr lang="en-US" b="1" dirty="0"/>
          </a:p>
          <a:p>
            <a:r>
              <a:rPr lang="en-US" b="1" dirty="0"/>
              <a:t>4. Drag</a:t>
            </a:r>
          </a:p>
          <a:p>
            <a:pPr>
              <a:buFont typeface="Arial" panose="020B0604020202020204" pitchFamily="34" charset="0"/>
              <a:buChar char="•"/>
            </a:pPr>
            <a:r>
              <a:rPr lang="en-US" b="1" dirty="0"/>
              <a:t>What it is</a:t>
            </a:r>
            <a:r>
              <a:rPr lang="en-US" dirty="0"/>
              <a:t>: Drag is the force that pushes the airplane </a:t>
            </a:r>
            <a:r>
              <a:rPr lang="en-US" b="1" dirty="0"/>
              <a:t>backwards</a:t>
            </a:r>
            <a:r>
              <a:rPr lang="en-US" dirty="0"/>
              <a:t> and slows it down.</a:t>
            </a:r>
          </a:p>
          <a:p>
            <a:pPr>
              <a:buFont typeface="Arial" panose="020B0604020202020204" pitchFamily="34" charset="0"/>
              <a:buChar char="•"/>
            </a:pPr>
            <a:r>
              <a:rPr lang="en-US" b="1" dirty="0"/>
              <a:t>How it works</a:t>
            </a:r>
            <a:r>
              <a:rPr lang="en-US" dirty="0"/>
              <a:t>: Drag is like air resistance. As the airplane moves through the air, the air pushes against it, trying to slow it down. The faster the airplane goes, the more drag there is. Airplanes are designed to be streamlined (with smooth shapes) to reduce drag, but it’s always there. Drag acts opposite to the direction of thrust.</a:t>
            </a:r>
          </a:p>
          <a:p>
            <a:r>
              <a:rPr lang="en-US" dirty="0"/>
              <a:t>Think of it like this: Drag is like trying to run through water—it's harder to move, right? The faster the plane goes, the more drag it faces, and that’s why the engines have to work hard to overcome it.</a:t>
            </a:r>
          </a:p>
          <a:p>
            <a:endParaRPr lang="en-US" dirty="0"/>
          </a:p>
          <a:p>
            <a:r>
              <a:rPr lang="en-US" b="1" dirty="0"/>
              <a:t>Equilibrium.  So, what happens when these forces are balanced – or, “in equilibrium”?</a:t>
            </a:r>
          </a:p>
          <a:p>
            <a:pPr>
              <a:buFont typeface="Arial" panose="020B0604020202020204" pitchFamily="34" charset="0"/>
              <a:buChar char="•"/>
            </a:pPr>
            <a:r>
              <a:rPr lang="en-US" b="1" dirty="0"/>
              <a:t>Lift</a:t>
            </a:r>
            <a:r>
              <a:rPr lang="en-US" dirty="0"/>
              <a:t> and </a:t>
            </a:r>
            <a:r>
              <a:rPr lang="en-US" b="1" dirty="0"/>
              <a:t>weight</a:t>
            </a:r>
            <a:r>
              <a:rPr lang="en-US" dirty="0"/>
              <a:t> are vertical forces, and </a:t>
            </a:r>
            <a:r>
              <a:rPr lang="en-US" b="1" dirty="0"/>
              <a:t>thrust</a:t>
            </a:r>
            <a:r>
              <a:rPr lang="en-US" dirty="0"/>
              <a:t> and </a:t>
            </a:r>
            <a:r>
              <a:rPr lang="en-US" b="1" dirty="0"/>
              <a:t>drag</a:t>
            </a:r>
            <a:r>
              <a:rPr lang="en-US" dirty="0"/>
              <a:t> are horizontal forces.</a:t>
            </a:r>
          </a:p>
          <a:p>
            <a:pPr>
              <a:buFont typeface="Arial" panose="020B0604020202020204" pitchFamily="34" charset="0"/>
              <a:buChar char="•"/>
            </a:pPr>
            <a:r>
              <a:rPr lang="en-US" dirty="0"/>
              <a:t>When the airplane is cruising, these forces are in balance: Lift equals weight, and thrust equals drag. This allows the airplane to fly steadily at a constant altitude and speed.</a:t>
            </a:r>
          </a:p>
          <a:p>
            <a:pPr>
              <a:buFont typeface="Arial" panose="020B0604020202020204" pitchFamily="34" charset="0"/>
              <a:buChar char="•"/>
            </a:pPr>
            <a:r>
              <a:rPr lang="en-US" dirty="0"/>
              <a:t>When the pilot wants to climb or descend, they adjust the throttle (thrust) or pitch the plane to change the balance of forces.</a:t>
            </a:r>
          </a:p>
          <a:p>
            <a:endParaRPr lang="en-US" b="1" dirty="0"/>
          </a:p>
          <a:p>
            <a:r>
              <a:rPr lang="en-US" b="1" dirty="0"/>
              <a:t>In short:</a:t>
            </a:r>
          </a:p>
          <a:p>
            <a:pPr>
              <a:buFont typeface="Arial" panose="020B0604020202020204" pitchFamily="34" charset="0"/>
              <a:buChar char="•"/>
            </a:pPr>
            <a:r>
              <a:rPr lang="en-US" b="1" dirty="0"/>
              <a:t>Lift</a:t>
            </a:r>
            <a:r>
              <a:rPr lang="en-US" dirty="0"/>
              <a:t> pushes the plane up (created by the wings).</a:t>
            </a:r>
          </a:p>
          <a:p>
            <a:pPr>
              <a:buFont typeface="Arial" panose="020B0604020202020204" pitchFamily="34" charset="0"/>
              <a:buChar char="•"/>
            </a:pPr>
            <a:r>
              <a:rPr lang="en-US" b="1" dirty="0"/>
              <a:t>Weight (gravity)</a:t>
            </a:r>
            <a:r>
              <a:rPr lang="en-US" dirty="0"/>
              <a:t> pulls the plane down.</a:t>
            </a:r>
          </a:p>
          <a:p>
            <a:pPr>
              <a:buFont typeface="Arial" panose="020B0604020202020204" pitchFamily="34" charset="0"/>
              <a:buChar char="•"/>
            </a:pPr>
            <a:r>
              <a:rPr lang="en-US" b="1" dirty="0"/>
              <a:t>Thrust</a:t>
            </a:r>
            <a:r>
              <a:rPr lang="en-US" dirty="0"/>
              <a:t> pushes the plane forward (created by the engines).</a:t>
            </a:r>
          </a:p>
          <a:p>
            <a:pPr>
              <a:buFont typeface="Arial" panose="020B0604020202020204" pitchFamily="34" charset="0"/>
              <a:buChar char="•"/>
            </a:pPr>
            <a:r>
              <a:rPr lang="en-US" b="1" dirty="0"/>
              <a:t>Drag</a:t>
            </a:r>
            <a:r>
              <a:rPr lang="en-US" dirty="0"/>
              <a:t> slows the plane down (resistance from the air).</a:t>
            </a:r>
          </a:p>
          <a:p>
            <a:endParaRPr lang="en-US" dirty="0"/>
          </a:p>
          <a:p>
            <a:r>
              <a:rPr lang="en-US" dirty="0"/>
              <a:t>To fly smoothly, a pilot has to manage and balance all these forces! It’s like a tug-of-war between them all.</a:t>
            </a:r>
          </a:p>
          <a:p>
            <a:endParaRPr lang="en-US" dirty="0"/>
          </a:p>
        </p:txBody>
      </p:sp>
      <p:sp>
        <p:nvSpPr>
          <p:cNvPr id="4" name="Slide Number Placeholder 3">
            <a:extLst>
              <a:ext uri="{FF2B5EF4-FFF2-40B4-BE49-F238E27FC236}">
                <a16:creationId xmlns:a16="http://schemas.microsoft.com/office/drawing/2014/main" id="{B569366A-8276-B001-1B3C-05443DB91529}"/>
              </a:ext>
            </a:extLst>
          </p:cNvPr>
          <p:cNvSpPr>
            <a:spLocks noGrp="1"/>
          </p:cNvSpPr>
          <p:nvPr>
            <p:ph type="sldNum" sz="quarter" idx="5"/>
          </p:nvPr>
        </p:nvSpPr>
        <p:spPr/>
        <p:txBody>
          <a:bodyPr/>
          <a:lstStyle/>
          <a:p>
            <a:fld id="{831C6D8E-FEC4-4BA3-A045-EFCE94843474}" type="slidenum">
              <a:rPr lang="en-US" smtClean="0"/>
              <a:t>12</a:t>
            </a:fld>
            <a:endParaRPr lang="en-US"/>
          </a:p>
        </p:txBody>
      </p:sp>
    </p:spTree>
    <p:extLst>
      <p:ext uri="{BB962C8B-B14F-4D97-AF65-F5344CB8AC3E}">
        <p14:creationId xmlns:p14="http://schemas.microsoft.com/office/powerpoint/2010/main" val="963583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703BD-2FE0-B6F6-F555-B1F4EEB81A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7E948-AEF5-F48D-5CCF-78BAB04807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16B4E7-DC40-5A5B-7C6B-19EE9D640859}"/>
              </a:ext>
            </a:extLst>
          </p:cNvPr>
          <p:cNvSpPr>
            <a:spLocks noGrp="1"/>
          </p:cNvSpPr>
          <p:nvPr>
            <p:ph type="body" idx="1"/>
          </p:nvPr>
        </p:nvSpPr>
        <p:spPr/>
        <p:txBody>
          <a:bodyPr/>
          <a:lstStyle/>
          <a:p>
            <a:r>
              <a:rPr lang="en-US" dirty="0"/>
              <a:t>Now, let's dive into how an </a:t>
            </a:r>
            <a:r>
              <a:rPr lang="en-US" b="1" dirty="0"/>
              <a:t>airfoil</a:t>
            </a:r>
            <a:r>
              <a:rPr lang="en-US" dirty="0"/>
              <a:t> (the shape of an airplane's wing) generates lift, and we'll touch on </a:t>
            </a:r>
            <a:r>
              <a:rPr lang="en-US" b="1" dirty="0"/>
              <a:t>Bernoulli’s Principle</a:t>
            </a:r>
            <a:r>
              <a:rPr lang="en-US" dirty="0"/>
              <a:t> because it plays a big role in this.</a:t>
            </a:r>
          </a:p>
          <a:p>
            <a:endParaRPr lang="en-US" b="1" dirty="0"/>
          </a:p>
          <a:p>
            <a:r>
              <a:rPr lang="en-US" b="1" dirty="0"/>
              <a:t>What is an Airfoil?</a:t>
            </a:r>
          </a:p>
          <a:p>
            <a:r>
              <a:rPr lang="en-US" dirty="0"/>
              <a:t>An </a:t>
            </a:r>
            <a:r>
              <a:rPr lang="en-US" b="1" dirty="0"/>
              <a:t>airfoil</a:t>
            </a:r>
            <a:r>
              <a:rPr lang="en-US" dirty="0"/>
              <a:t> is the shape of a wing, or any surface designed to produce lift. It has a curved top surface and a flatter bottom surface. This shape is crucial for creating the pressure differences that allow the airplane to fly.</a:t>
            </a:r>
          </a:p>
          <a:p>
            <a:endParaRPr lang="en-US" b="1" dirty="0"/>
          </a:p>
          <a:p>
            <a:r>
              <a:rPr lang="en-US" b="1" dirty="0"/>
              <a:t>How an Airfoil Generates Lift:</a:t>
            </a:r>
          </a:p>
          <a:p>
            <a:r>
              <a:rPr lang="en-US" dirty="0"/>
              <a:t>The key to understanding how an airfoil generates lift lies in the difference in air pressure above and below the wing. Here’s how it works, step by step:</a:t>
            </a:r>
          </a:p>
          <a:p>
            <a:r>
              <a:rPr lang="en-US" b="1" dirty="0"/>
              <a:t>1. Air Moves Faster Over the Top</a:t>
            </a:r>
          </a:p>
          <a:p>
            <a:r>
              <a:rPr lang="en-US" dirty="0"/>
              <a:t>As air flows over the wing, it splits to go over the top and under the bottom. Because of the </a:t>
            </a:r>
            <a:r>
              <a:rPr lang="en-US" b="1" dirty="0"/>
              <a:t>curved shape</a:t>
            </a:r>
            <a:r>
              <a:rPr lang="en-US" dirty="0"/>
              <a:t> of the top of the wing, the air over the top has to travel a </a:t>
            </a:r>
            <a:r>
              <a:rPr lang="en-US" b="1" dirty="0"/>
              <a:t>longer path</a:t>
            </a:r>
            <a:r>
              <a:rPr lang="en-US" dirty="0"/>
              <a:t> than the air underneath. To stay in sync with the air flowing below the wing, the air on top speeds up to cover that extra distance.</a:t>
            </a:r>
          </a:p>
          <a:p>
            <a:r>
              <a:rPr lang="en-US" b="1" dirty="0"/>
              <a:t>2. Air Moves Slower Underneath</a:t>
            </a:r>
          </a:p>
          <a:p>
            <a:r>
              <a:rPr lang="en-US" dirty="0"/>
              <a:t>On the bottom of the wing, the surface is flatter, so the air doesn’t have to move as fast to keep up with the flow on top. This means the air beneath the wing is moving slower compared to the air above the wing.</a:t>
            </a:r>
          </a:p>
          <a:p>
            <a:endParaRPr lang="en-US" dirty="0"/>
          </a:p>
          <a:p>
            <a:r>
              <a:rPr lang="en-US" b="1" dirty="0"/>
              <a:t>Bernoulli’s Principle in Action</a:t>
            </a:r>
          </a:p>
          <a:p>
            <a:r>
              <a:rPr lang="en-US" dirty="0"/>
              <a:t>This is where </a:t>
            </a:r>
            <a:r>
              <a:rPr lang="en-US" b="1" dirty="0"/>
              <a:t>Bernoulli’s Principle</a:t>
            </a:r>
            <a:r>
              <a:rPr lang="en-US" dirty="0"/>
              <a:t> comes into play. Bernoulli’s Principle states that </a:t>
            </a:r>
            <a:r>
              <a:rPr lang="en-US" b="1" dirty="0"/>
              <a:t>as the speed of a fluid (like air) increases, its pressure decreases</a:t>
            </a:r>
            <a:r>
              <a:rPr lang="en-US" dirty="0"/>
              <a:t>, and </a:t>
            </a:r>
            <a:r>
              <a:rPr lang="en-US" b="1" dirty="0"/>
              <a:t>as the speed of a fluid decreases, its pressure increases</a:t>
            </a:r>
            <a:r>
              <a:rPr lang="en-US" dirty="0"/>
              <a:t>.</a:t>
            </a:r>
          </a:p>
          <a:p>
            <a:pPr>
              <a:buFont typeface="Arial" panose="020B0604020202020204" pitchFamily="34" charset="0"/>
              <a:buChar char="•"/>
            </a:pPr>
            <a:r>
              <a:rPr lang="en-US" b="1" dirty="0"/>
              <a:t>On top of the wing</a:t>
            </a:r>
            <a:r>
              <a:rPr lang="en-US" dirty="0"/>
              <a:t>, where the air moves faster, the pressure is </a:t>
            </a:r>
            <a:r>
              <a:rPr lang="en-US" b="1" dirty="0"/>
              <a:t>lower</a:t>
            </a:r>
            <a:r>
              <a:rPr lang="en-US" dirty="0"/>
              <a:t>.</a:t>
            </a:r>
          </a:p>
          <a:p>
            <a:pPr>
              <a:buFont typeface="Arial" panose="020B0604020202020204" pitchFamily="34" charset="0"/>
              <a:buChar char="•"/>
            </a:pPr>
            <a:r>
              <a:rPr lang="en-US" b="1" dirty="0"/>
              <a:t>Under the wing</a:t>
            </a:r>
            <a:r>
              <a:rPr lang="en-US" dirty="0"/>
              <a:t>, where the air moves slower, the pressure is </a:t>
            </a:r>
            <a:r>
              <a:rPr lang="en-US" b="1" dirty="0"/>
              <a:t>higher</a:t>
            </a:r>
            <a:r>
              <a:rPr lang="en-US" dirty="0"/>
              <a:t>.</a:t>
            </a:r>
          </a:p>
          <a:p>
            <a:r>
              <a:rPr lang="en-US" dirty="0"/>
              <a:t>This difference in pressure creates a </a:t>
            </a:r>
            <a:r>
              <a:rPr lang="en-US" b="1" dirty="0"/>
              <a:t>lifting force</a:t>
            </a:r>
            <a:r>
              <a:rPr lang="en-US" dirty="0"/>
              <a:t>. The higher pressure below the wing pushes the wing up toward the lower-pressure area above the wing, creating </a:t>
            </a:r>
            <a:r>
              <a:rPr lang="en-US" b="1" dirty="0"/>
              <a:t>lift</a:t>
            </a:r>
            <a:r>
              <a:rPr lang="en-US" dirty="0"/>
              <a:t>.</a:t>
            </a:r>
            <a:endParaRPr lang="en-US" b="1" dirty="0"/>
          </a:p>
          <a:p>
            <a:endParaRPr lang="en-US" b="1" dirty="0"/>
          </a:p>
          <a:p>
            <a:r>
              <a:rPr lang="en-US" b="1" dirty="0"/>
              <a:t>The Role of Angle of Attack</a:t>
            </a:r>
          </a:p>
          <a:p>
            <a:r>
              <a:rPr lang="en-US" dirty="0"/>
              <a:t>The </a:t>
            </a:r>
            <a:r>
              <a:rPr lang="en-US" b="1" dirty="0"/>
              <a:t>angle of attack</a:t>
            </a:r>
            <a:r>
              <a:rPr lang="en-US" dirty="0"/>
              <a:t> is the angle at which the wing meets the airflow. If the angle is too steep, the airflow over the top of the wing can become turbulent, reducing the lift (and possibly causing a stall). So, the angle of attack also plays a role in how effectively an airfoil generates lift.</a:t>
            </a:r>
          </a:p>
          <a:p>
            <a:endParaRPr lang="en-US" b="1" dirty="0"/>
          </a:p>
          <a:p>
            <a:r>
              <a:rPr lang="en-US" b="1" dirty="0"/>
              <a:t>The Role of Flaps and Slats</a:t>
            </a:r>
            <a:endParaRPr lang="en-US" dirty="0"/>
          </a:p>
          <a:p>
            <a:pPr>
              <a:buFont typeface="Arial" panose="020B0604020202020204" pitchFamily="34" charset="0"/>
              <a:buChar char="•"/>
            </a:pPr>
            <a:r>
              <a:rPr lang="en-US" b="1" dirty="0"/>
              <a:t>Flaps</a:t>
            </a:r>
            <a:r>
              <a:rPr lang="en-US" dirty="0"/>
              <a:t> are extensions on the back of a wing that can be extended or retracted) can increase lift, and also add drag – very useful for take-off and landing.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Slats</a:t>
            </a:r>
            <a:r>
              <a:rPr lang="en-US" dirty="0"/>
              <a:t> are sections on top of the wing that can be raised to reduce lift after the plane has landed.</a:t>
            </a:r>
          </a:p>
          <a:p>
            <a:pPr>
              <a:buFont typeface="Arial" panose="020B0604020202020204" pitchFamily="34" charset="0"/>
              <a:buChar char="•"/>
            </a:pPr>
            <a:endParaRPr lang="en-US" dirty="0"/>
          </a:p>
          <a:p>
            <a:r>
              <a:rPr lang="en-US" b="1" dirty="0"/>
              <a:t>Propellers are just rotating airfoils!</a:t>
            </a:r>
            <a:endParaRPr lang="en-US" dirty="0"/>
          </a:p>
          <a:p>
            <a:pPr>
              <a:buFont typeface="Arial" panose="020B0604020202020204" pitchFamily="34" charset="0"/>
              <a:buNone/>
            </a:pPr>
            <a:r>
              <a:rPr lang="en-US" dirty="0"/>
              <a:t>In fixed-wing, propeller driven aircraft, the propellers generate thrust though the multiple airfoils on each propeller.  Variable-pitch propellers can increase the angle of attack on the blades, to change the efficiency in flight.</a:t>
            </a:r>
          </a:p>
          <a:p>
            <a:pPr>
              <a:buFont typeface="Arial" panose="020B0604020202020204" pitchFamily="34" charset="0"/>
              <a:buNone/>
            </a:pPr>
            <a:r>
              <a:rPr lang="en-US" dirty="0"/>
              <a:t>In rotary-wing aircraft, the propeller (and corresponding rotating airfoils) are simply mounted horizontally on top of the aircraft, to create lift and allow the aircraft to fly.  They will also have a propeller on the tail of the aircraft that operates in the same way, to move the tail (and thus the aircraft) along the yaw axis.</a:t>
            </a:r>
          </a:p>
          <a:p>
            <a:endParaRPr lang="en-US" b="1" dirty="0"/>
          </a:p>
          <a:p>
            <a:r>
              <a:rPr lang="en-US" b="1" dirty="0"/>
              <a:t>To summarize:</a:t>
            </a:r>
          </a:p>
          <a:p>
            <a:pPr>
              <a:buFont typeface="Arial" panose="020B0604020202020204" pitchFamily="34" charset="0"/>
              <a:buChar char="•"/>
            </a:pPr>
            <a:r>
              <a:rPr lang="en-US" b="1" dirty="0"/>
              <a:t>Bernoulli’s Principle</a:t>
            </a:r>
            <a:r>
              <a:rPr lang="en-US" dirty="0"/>
              <a:t> explains that faster-moving air (over the top of the wing) creates lower pressure, and slower-moving air (under the wing) creates higher pressure.</a:t>
            </a:r>
          </a:p>
          <a:p>
            <a:pPr>
              <a:buFont typeface="Arial" panose="020B0604020202020204" pitchFamily="34" charset="0"/>
              <a:buChar char="•"/>
            </a:pPr>
            <a:r>
              <a:rPr lang="en-US" dirty="0"/>
              <a:t>This pressure difference causes a </a:t>
            </a:r>
            <a:r>
              <a:rPr lang="en-US" b="1" dirty="0"/>
              <a:t>net upward force</a:t>
            </a:r>
            <a:r>
              <a:rPr lang="en-US" dirty="0"/>
              <a:t>—</a:t>
            </a:r>
            <a:r>
              <a:rPr lang="en-US" b="1" dirty="0"/>
              <a:t>lift</a:t>
            </a:r>
            <a:r>
              <a:rPr lang="en-US" dirty="0"/>
              <a:t>—that helps the airplane stay in the air.</a:t>
            </a:r>
          </a:p>
          <a:p>
            <a:endParaRPr lang="en-US" b="1" dirty="0"/>
          </a:p>
          <a:p>
            <a:r>
              <a:rPr lang="en-US" b="1" dirty="0"/>
              <a:t>An Analogy to Help Visualize It:</a:t>
            </a:r>
          </a:p>
          <a:p>
            <a:r>
              <a:rPr lang="en-US" dirty="0"/>
              <a:t>Imagine you’re blowing air across the top of a piece of paper. If you blow across the top of it, the paper will lift up. Why? Because the fast-moving air above the paper reduces the pressure above, while the slower-moving air below increases the pressure, causing the paper to lift. This is similar to how an airfoil generates lift, but on a much larger scale with wings!</a:t>
            </a:r>
          </a:p>
          <a:p>
            <a:endParaRPr lang="en-US" b="1" dirty="0"/>
          </a:p>
          <a:p>
            <a:r>
              <a:rPr lang="en-US" b="1" dirty="0"/>
              <a:t>Important Points to Remember:</a:t>
            </a:r>
          </a:p>
          <a:p>
            <a:pPr>
              <a:buFont typeface="Arial" panose="020B0604020202020204" pitchFamily="34" charset="0"/>
              <a:buChar char="•"/>
            </a:pPr>
            <a:r>
              <a:rPr lang="en-US" b="1" dirty="0"/>
              <a:t>Bernoulli’s Principle</a:t>
            </a:r>
            <a:r>
              <a:rPr lang="en-US" dirty="0"/>
              <a:t> explains the pressure difference caused by varying airspeed over the wing.</a:t>
            </a:r>
          </a:p>
          <a:p>
            <a:pPr>
              <a:buFont typeface="Arial" panose="020B0604020202020204" pitchFamily="34" charset="0"/>
              <a:buChar char="•"/>
            </a:pPr>
            <a:r>
              <a:rPr lang="en-US" b="1" dirty="0"/>
              <a:t>Lift</a:t>
            </a:r>
            <a:r>
              <a:rPr lang="en-US" dirty="0"/>
              <a:t> is the result of </a:t>
            </a:r>
            <a:r>
              <a:rPr lang="en-US" b="1" dirty="0"/>
              <a:t>higher pressure below</a:t>
            </a:r>
            <a:r>
              <a:rPr lang="en-US" dirty="0"/>
              <a:t> the wing and </a:t>
            </a:r>
            <a:r>
              <a:rPr lang="en-US" b="1" dirty="0"/>
              <a:t>lower pressure above</a:t>
            </a:r>
            <a:r>
              <a:rPr lang="en-US" dirty="0"/>
              <a:t> the wing.</a:t>
            </a:r>
          </a:p>
          <a:p>
            <a:pPr>
              <a:buFont typeface="Arial" panose="020B0604020202020204" pitchFamily="34" charset="0"/>
              <a:buChar char="•"/>
            </a:pPr>
            <a:r>
              <a:rPr lang="en-US" dirty="0"/>
              <a:t>The </a:t>
            </a:r>
            <a:r>
              <a:rPr lang="en-US" b="1" dirty="0"/>
              <a:t>airfoil shape</a:t>
            </a:r>
            <a:r>
              <a:rPr lang="en-US" dirty="0"/>
              <a:t> (curved top and flatter bottom) is designed to encourage this difference in speed and pressure.</a:t>
            </a:r>
          </a:p>
          <a:p>
            <a:r>
              <a:rPr lang="en-US" dirty="0"/>
              <a:t>This is a simplified explanation, and there’s actually a bit more to it (like how the angle of attack, air viscosity, and airflow over the wing affect lift), but I hope this helps you get the basic idea of how wings generate lift using Bernoulli’s Principle!</a:t>
            </a:r>
          </a:p>
          <a:p>
            <a:endParaRPr lang="en-US" dirty="0"/>
          </a:p>
        </p:txBody>
      </p:sp>
      <p:sp>
        <p:nvSpPr>
          <p:cNvPr id="4" name="Slide Number Placeholder 3">
            <a:extLst>
              <a:ext uri="{FF2B5EF4-FFF2-40B4-BE49-F238E27FC236}">
                <a16:creationId xmlns:a16="http://schemas.microsoft.com/office/drawing/2014/main" id="{11915109-635C-789E-7C48-DC3C0FDBF4AE}"/>
              </a:ext>
            </a:extLst>
          </p:cNvPr>
          <p:cNvSpPr>
            <a:spLocks noGrp="1"/>
          </p:cNvSpPr>
          <p:nvPr>
            <p:ph type="sldNum" sz="quarter" idx="5"/>
          </p:nvPr>
        </p:nvSpPr>
        <p:spPr/>
        <p:txBody>
          <a:bodyPr/>
          <a:lstStyle/>
          <a:p>
            <a:fld id="{831C6D8E-FEC4-4BA3-A045-EFCE94843474}" type="slidenum">
              <a:rPr lang="en-US" smtClean="0"/>
              <a:t>13</a:t>
            </a:fld>
            <a:endParaRPr lang="en-US"/>
          </a:p>
        </p:txBody>
      </p:sp>
    </p:spTree>
    <p:extLst>
      <p:ext uri="{BB962C8B-B14F-4D97-AF65-F5344CB8AC3E}">
        <p14:creationId xmlns:p14="http://schemas.microsoft.com/office/powerpoint/2010/main" val="4157264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65A9E-2B06-48E6-211C-8E52FA9547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3F8E40-0830-F006-88A1-4220D6790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1D1D0-3992-7829-93F8-17B4A0E1E4D3}"/>
              </a:ext>
            </a:extLst>
          </p:cNvPr>
          <p:cNvSpPr>
            <a:spLocks noGrp="1"/>
          </p:cNvSpPr>
          <p:nvPr>
            <p:ph type="body" idx="1"/>
          </p:nvPr>
        </p:nvSpPr>
        <p:spPr/>
        <p:txBody>
          <a:bodyPr/>
          <a:lstStyle/>
          <a:p>
            <a:r>
              <a:rPr lang="en-US" dirty="0"/>
              <a:t>Now, let's talk about the </a:t>
            </a:r>
            <a:r>
              <a:rPr lang="en-US" b="1" dirty="0"/>
              <a:t>primary control surfaces</a:t>
            </a:r>
            <a:r>
              <a:rPr lang="en-US" dirty="0"/>
              <a:t> on an airplane. These are the parts of the plane that the pilot uses to control the attitude (the orientation of the plane) and the direction of flight. There are </a:t>
            </a:r>
            <a:r>
              <a:rPr lang="en-US" b="1" dirty="0"/>
              <a:t>four main control surfaces</a:t>
            </a:r>
            <a:r>
              <a:rPr lang="en-US" dirty="0"/>
              <a:t> that work together to help the pilot steer and stabilize the aircraft in the air. Let’s break each one down:</a:t>
            </a:r>
          </a:p>
          <a:p>
            <a:endParaRPr lang="en-US" b="1" dirty="0"/>
          </a:p>
          <a:p>
            <a:r>
              <a:rPr lang="en-US" b="1" dirty="0"/>
              <a:t>1. Ailerons (Roll Control)</a:t>
            </a:r>
          </a:p>
          <a:p>
            <a:pPr>
              <a:buFont typeface="Arial" panose="020B0604020202020204" pitchFamily="34" charset="0"/>
              <a:buChar char="•"/>
            </a:pPr>
            <a:r>
              <a:rPr lang="en-US" b="1" dirty="0"/>
              <a:t>Location</a:t>
            </a:r>
            <a:r>
              <a:rPr lang="en-US" dirty="0"/>
              <a:t>: Ailerons are located on the </a:t>
            </a:r>
            <a:r>
              <a:rPr lang="en-US" b="1" dirty="0"/>
              <a:t>trailing edges</a:t>
            </a:r>
            <a:r>
              <a:rPr lang="en-US" dirty="0"/>
              <a:t> of the wings, usually near the wingtips.</a:t>
            </a:r>
          </a:p>
          <a:p>
            <a:pPr>
              <a:buFont typeface="Arial" panose="020B0604020202020204" pitchFamily="34" charset="0"/>
              <a:buChar char="•"/>
            </a:pPr>
            <a:r>
              <a:rPr lang="en-US" b="1" dirty="0"/>
              <a:t>Function</a:t>
            </a:r>
            <a:r>
              <a:rPr lang="en-US" dirty="0"/>
              <a:t>: Ailerons control the </a:t>
            </a:r>
            <a:r>
              <a:rPr lang="en-US" b="1" dirty="0"/>
              <a:t>roll</a:t>
            </a:r>
            <a:r>
              <a:rPr lang="en-US" dirty="0"/>
              <a:t> of the aircraft, which is when the airplane tilts side to side along its longitudinal axis (from nose to tail).</a:t>
            </a:r>
          </a:p>
          <a:p>
            <a:pPr>
              <a:buFont typeface="Arial" panose="020B0604020202020204" pitchFamily="34" charset="0"/>
              <a:buChar char="•"/>
            </a:pPr>
            <a:r>
              <a:rPr lang="en-US" b="1" dirty="0"/>
              <a:t>How they work</a:t>
            </a:r>
            <a:r>
              <a:rPr lang="en-US" dirty="0"/>
              <a:t>:</a:t>
            </a:r>
          </a:p>
          <a:p>
            <a:pPr marL="742950" lvl="1" indent="-285750">
              <a:buFont typeface="Arial" panose="020B0604020202020204" pitchFamily="34" charset="0"/>
              <a:buChar char="•"/>
            </a:pPr>
            <a:r>
              <a:rPr lang="en-US" dirty="0"/>
              <a:t>When the pilot moves the </a:t>
            </a:r>
            <a:r>
              <a:rPr lang="en-US" b="1" dirty="0"/>
              <a:t>control yoke</a:t>
            </a:r>
            <a:r>
              <a:rPr lang="en-US" dirty="0"/>
              <a:t> or </a:t>
            </a:r>
            <a:r>
              <a:rPr lang="en-US" b="1" dirty="0"/>
              <a:t>stick</a:t>
            </a:r>
            <a:r>
              <a:rPr lang="en-US" dirty="0"/>
              <a:t> left or right, the ailerons move in opposite directions.</a:t>
            </a:r>
          </a:p>
          <a:p>
            <a:pPr marL="742950" lvl="1" indent="-285750">
              <a:buFont typeface="Arial" panose="020B0604020202020204" pitchFamily="34" charset="0"/>
              <a:buChar char="•"/>
            </a:pPr>
            <a:r>
              <a:rPr lang="en-US" dirty="0"/>
              <a:t>If the pilot turns the yoke to the right, the </a:t>
            </a:r>
            <a:r>
              <a:rPr lang="en-US" b="1" dirty="0"/>
              <a:t>right aileron</a:t>
            </a:r>
            <a:r>
              <a:rPr lang="en-US" dirty="0"/>
              <a:t> goes up, and the </a:t>
            </a:r>
            <a:r>
              <a:rPr lang="en-US" b="1" dirty="0"/>
              <a:t>left aileron</a:t>
            </a:r>
            <a:r>
              <a:rPr lang="en-US" dirty="0"/>
              <a:t> goes down. This causes the right wing to generate </a:t>
            </a:r>
            <a:r>
              <a:rPr lang="en-US" b="1" dirty="0"/>
              <a:t>less lift</a:t>
            </a:r>
            <a:r>
              <a:rPr lang="en-US" dirty="0"/>
              <a:t> (due to the upward aileron), while the left wing generates </a:t>
            </a:r>
            <a:r>
              <a:rPr lang="en-US" b="1" dirty="0"/>
              <a:t>more lift</a:t>
            </a:r>
            <a:r>
              <a:rPr lang="en-US" dirty="0"/>
              <a:t> (due to the downward aileron). This difference in lift causes the airplane to </a:t>
            </a:r>
            <a:r>
              <a:rPr lang="en-US" b="1" dirty="0"/>
              <a:t>roll to the right</a:t>
            </a:r>
            <a:r>
              <a:rPr lang="en-US" dirty="0"/>
              <a:t>.</a:t>
            </a:r>
          </a:p>
          <a:p>
            <a:pPr marL="742950" lvl="1" indent="-285750">
              <a:buFont typeface="Arial" panose="020B0604020202020204" pitchFamily="34" charset="0"/>
              <a:buChar char="•"/>
            </a:pPr>
            <a:r>
              <a:rPr lang="en-US" dirty="0"/>
              <a:t>Similarly, turning the yoke to the left causes the opposite effect, rolling the airplane to the left.</a:t>
            </a:r>
          </a:p>
          <a:p>
            <a:pPr>
              <a:buFont typeface="Arial" panose="020B0604020202020204" pitchFamily="34" charset="0"/>
              <a:buChar char="•"/>
            </a:pPr>
            <a:r>
              <a:rPr lang="en-US" b="1" dirty="0"/>
              <a:t>Effect on Attitude</a:t>
            </a:r>
            <a:r>
              <a:rPr lang="en-US" dirty="0"/>
              <a:t>: Ailerons are primarily used to control </a:t>
            </a:r>
            <a:r>
              <a:rPr lang="en-US" b="1" dirty="0"/>
              <a:t>roll</a:t>
            </a:r>
            <a:r>
              <a:rPr lang="en-US" dirty="0"/>
              <a:t> and maintain level flight or to initiate a turn by banking the plane left or right.</a:t>
            </a:r>
          </a:p>
          <a:p>
            <a:endParaRPr lang="en-US" b="1" dirty="0"/>
          </a:p>
          <a:p>
            <a:r>
              <a:rPr lang="en-US" b="1" dirty="0"/>
              <a:t>2. Elevator (Pitch Control)</a:t>
            </a:r>
          </a:p>
          <a:p>
            <a:pPr>
              <a:buFont typeface="Arial" panose="020B0604020202020204" pitchFamily="34" charset="0"/>
              <a:buChar char="•"/>
            </a:pPr>
            <a:r>
              <a:rPr lang="en-US" b="1" dirty="0"/>
              <a:t>Location</a:t>
            </a:r>
            <a:r>
              <a:rPr lang="en-US" dirty="0"/>
              <a:t>: The elevator is typically located on the </a:t>
            </a:r>
            <a:r>
              <a:rPr lang="en-US" b="1" dirty="0"/>
              <a:t>horizontal stabilizer</a:t>
            </a:r>
            <a:r>
              <a:rPr lang="en-US" dirty="0"/>
              <a:t> at the tail of the airplane.</a:t>
            </a:r>
          </a:p>
          <a:p>
            <a:pPr>
              <a:buFont typeface="Arial" panose="020B0604020202020204" pitchFamily="34" charset="0"/>
              <a:buChar char="•"/>
            </a:pPr>
            <a:r>
              <a:rPr lang="en-US" b="1" dirty="0"/>
              <a:t>Function</a:t>
            </a:r>
            <a:r>
              <a:rPr lang="en-US" dirty="0"/>
              <a:t>: The elevator controls the </a:t>
            </a:r>
            <a:r>
              <a:rPr lang="en-US" b="1" dirty="0"/>
              <a:t>pitch</a:t>
            </a:r>
            <a:r>
              <a:rPr lang="en-US" dirty="0"/>
              <a:t> of the airplane, which is the up-and-down movement of the nose of the aircraft along its lateral axis (from wingtip to wingtip).</a:t>
            </a:r>
          </a:p>
          <a:p>
            <a:pPr>
              <a:buFont typeface="Arial" panose="020B0604020202020204" pitchFamily="34" charset="0"/>
              <a:buChar char="•"/>
            </a:pPr>
            <a:r>
              <a:rPr lang="en-US" b="1" dirty="0"/>
              <a:t>How it works</a:t>
            </a:r>
            <a:r>
              <a:rPr lang="en-US" dirty="0"/>
              <a:t>:</a:t>
            </a:r>
          </a:p>
          <a:p>
            <a:pPr marL="742950" lvl="1" indent="-285750">
              <a:buFont typeface="Arial" panose="020B0604020202020204" pitchFamily="34" charset="0"/>
              <a:buChar char="•"/>
            </a:pPr>
            <a:r>
              <a:rPr lang="en-US" dirty="0"/>
              <a:t>When the pilot pulls back on the yoke or stick, the </a:t>
            </a:r>
            <a:r>
              <a:rPr lang="en-US" b="1" dirty="0"/>
              <a:t>elevator</a:t>
            </a:r>
            <a:r>
              <a:rPr lang="en-US" dirty="0"/>
              <a:t> moves </a:t>
            </a:r>
            <a:r>
              <a:rPr lang="en-US" b="1" dirty="0"/>
              <a:t>up</a:t>
            </a:r>
            <a:r>
              <a:rPr lang="en-US" dirty="0"/>
              <a:t>, which pushes the tail of the plane down and causes the nose to </a:t>
            </a:r>
            <a:r>
              <a:rPr lang="en-US" b="1" dirty="0"/>
              <a:t>rise</a:t>
            </a:r>
            <a:r>
              <a:rPr lang="en-US" dirty="0"/>
              <a:t>, making the plane </a:t>
            </a:r>
            <a:r>
              <a:rPr lang="en-US" b="1" dirty="0"/>
              <a:t>climb</a:t>
            </a:r>
            <a:r>
              <a:rPr lang="en-US" dirty="0"/>
              <a:t>.</a:t>
            </a:r>
          </a:p>
          <a:p>
            <a:pPr marL="742950" lvl="1" indent="-285750">
              <a:buFont typeface="Arial" panose="020B0604020202020204" pitchFamily="34" charset="0"/>
              <a:buChar char="•"/>
            </a:pPr>
            <a:r>
              <a:rPr lang="en-US" dirty="0"/>
              <a:t>When the pilot pushes forward on the yoke, the elevator moves </a:t>
            </a:r>
            <a:r>
              <a:rPr lang="en-US" b="1" dirty="0"/>
              <a:t>down</a:t>
            </a:r>
            <a:r>
              <a:rPr lang="en-US" dirty="0"/>
              <a:t>, causing the tail to rise and the nose to </a:t>
            </a:r>
            <a:r>
              <a:rPr lang="en-US" b="1" dirty="0"/>
              <a:t>drop</a:t>
            </a:r>
            <a:r>
              <a:rPr lang="en-US" dirty="0"/>
              <a:t>, making the plane </a:t>
            </a:r>
            <a:r>
              <a:rPr lang="en-US" b="1" dirty="0"/>
              <a:t>descend</a:t>
            </a:r>
            <a:r>
              <a:rPr lang="en-US" dirty="0"/>
              <a:t>.</a:t>
            </a:r>
          </a:p>
          <a:p>
            <a:pPr>
              <a:buFont typeface="Arial" panose="020B0604020202020204" pitchFamily="34" charset="0"/>
              <a:buChar char="•"/>
            </a:pPr>
            <a:r>
              <a:rPr lang="en-US" b="1" dirty="0"/>
              <a:t>Effect on Attitude</a:t>
            </a:r>
            <a:r>
              <a:rPr lang="en-US" dirty="0"/>
              <a:t>: The elevator is responsible for controlling </a:t>
            </a:r>
            <a:r>
              <a:rPr lang="en-US" b="1" dirty="0"/>
              <a:t>pitch</a:t>
            </a:r>
            <a:r>
              <a:rPr lang="en-US" dirty="0"/>
              <a:t>, which directly affects the plane’s </a:t>
            </a:r>
            <a:r>
              <a:rPr lang="en-US" b="1" dirty="0"/>
              <a:t>angle of attack</a:t>
            </a:r>
            <a:r>
              <a:rPr lang="en-US" dirty="0"/>
              <a:t> and altitude. It determines whether the plane is climbing, descending, or flying level.</a:t>
            </a:r>
          </a:p>
          <a:p>
            <a:endParaRPr lang="en-US" b="1" dirty="0"/>
          </a:p>
          <a:p>
            <a:r>
              <a:rPr lang="en-US" b="1" dirty="0"/>
              <a:t>3. Rudder (Yaw Control)</a:t>
            </a:r>
          </a:p>
          <a:p>
            <a:pPr>
              <a:buFont typeface="Arial" panose="020B0604020202020204" pitchFamily="34" charset="0"/>
              <a:buChar char="•"/>
            </a:pPr>
            <a:r>
              <a:rPr lang="en-US" b="1" dirty="0"/>
              <a:t>Location</a:t>
            </a:r>
            <a:r>
              <a:rPr lang="en-US" dirty="0"/>
              <a:t>: The rudder is located on the </a:t>
            </a:r>
            <a:r>
              <a:rPr lang="en-US" b="1" dirty="0"/>
              <a:t>vertical stabilizer</a:t>
            </a:r>
            <a:r>
              <a:rPr lang="en-US" dirty="0"/>
              <a:t> (the upright tail fin) of the airplane.</a:t>
            </a:r>
          </a:p>
          <a:p>
            <a:pPr>
              <a:buFont typeface="Arial" panose="020B0604020202020204" pitchFamily="34" charset="0"/>
              <a:buChar char="•"/>
            </a:pPr>
            <a:r>
              <a:rPr lang="en-US" b="1" dirty="0"/>
              <a:t>Function</a:t>
            </a:r>
            <a:r>
              <a:rPr lang="en-US" dirty="0"/>
              <a:t>: The rudder controls the </a:t>
            </a:r>
            <a:r>
              <a:rPr lang="en-US" b="1" dirty="0"/>
              <a:t>yaw</a:t>
            </a:r>
            <a:r>
              <a:rPr lang="en-US" dirty="0"/>
              <a:t> of the airplane, which is the side-to-side movement of the nose along the vertical axis (from top to bottom).</a:t>
            </a:r>
          </a:p>
          <a:p>
            <a:pPr>
              <a:buFont typeface="Arial" panose="020B0604020202020204" pitchFamily="34" charset="0"/>
              <a:buChar char="•"/>
            </a:pPr>
            <a:r>
              <a:rPr lang="en-US" b="1" dirty="0"/>
              <a:t>How it works</a:t>
            </a:r>
            <a:r>
              <a:rPr lang="en-US" dirty="0"/>
              <a:t>:</a:t>
            </a:r>
          </a:p>
          <a:p>
            <a:pPr marL="742950" lvl="1" indent="-285750">
              <a:buFont typeface="Arial" panose="020B0604020202020204" pitchFamily="34" charset="0"/>
              <a:buChar char="•"/>
            </a:pPr>
            <a:r>
              <a:rPr lang="en-US" dirty="0"/>
              <a:t>When the pilot pushes the </a:t>
            </a:r>
            <a:r>
              <a:rPr lang="en-US" b="1" dirty="0"/>
              <a:t>rudder pedals</a:t>
            </a:r>
            <a:r>
              <a:rPr lang="en-US" dirty="0"/>
              <a:t> to the right, the rudder moves to the right. This causes the nose of the airplane to </a:t>
            </a:r>
            <a:r>
              <a:rPr lang="en-US" b="1" dirty="0"/>
              <a:t>yaw right</a:t>
            </a:r>
            <a:r>
              <a:rPr lang="en-US" dirty="0"/>
              <a:t>.</a:t>
            </a:r>
          </a:p>
          <a:p>
            <a:pPr marL="742950" lvl="1" indent="-285750">
              <a:buFont typeface="Arial" panose="020B0604020202020204" pitchFamily="34" charset="0"/>
              <a:buChar char="•"/>
            </a:pPr>
            <a:r>
              <a:rPr lang="en-US" dirty="0"/>
              <a:t>Pushing the left rudder pedal causes the nose to </a:t>
            </a:r>
            <a:r>
              <a:rPr lang="en-US" b="1" dirty="0"/>
              <a:t>yaw left</a:t>
            </a:r>
            <a:r>
              <a:rPr lang="en-US" dirty="0"/>
              <a:t>.</a:t>
            </a:r>
          </a:p>
          <a:p>
            <a:pPr>
              <a:buFont typeface="Arial" panose="020B0604020202020204" pitchFamily="34" charset="0"/>
              <a:buChar char="•"/>
            </a:pPr>
            <a:r>
              <a:rPr lang="en-US" b="1" dirty="0"/>
              <a:t>Effect on Direction</a:t>
            </a:r>
            <a:r>
              <a:rPr lang="en-US" dirty="0"/>
              <a:t>: The rudder helps the pilot maintain </a:t>
            </a:r>
            <a:r>
              <a:rPr lang="en-US" b="1" dirty="0"/>
              <a:t>directional control</a:t>
            </a:r>
            <a:r>
              <a:rPr lang="en-US" dirty="0"/>
              <a:t> (steering) of the aircraft, especially during turns or when flying in crosswinds. It also helps to keep the airplane coordinated in flight, preventing unwanted slipping or skidding.</a:t>
            </a:r>
          </a:p>
          <a:p>
            <a:endParaRPr lang="en-US" b="1" dirty="0"/>
          </a:p>
          <a:p>
            <a:r>
              <a:rPr lang="en-US" b="1" dirty="0"/>
              <a:t>4. Elevator Trim (Fine-tune Pitch)</a:t>
            </a:r>
          </a:p>
          <a:p>
            <a:pPr>
              <a:buFont typeface="Arial" panose="020B0604020202020204" pitchFamily="34" charset="0"/>
              <a:buChar char="•"/>
            </a:pPr>
            <a:r>
              <a:rPr lang="en-US" b="1" dirty="0"/>
              <a:t>Location</a:t>
            </a:r>
            <a:r>
              <a:rPr lang="en-US" dirty="0"/>
              <a:t>: Elevator trim is also located on the </a:t>
            </a:r>
            <a:r>
              <a:rPr lang="en-US" b="1" dirty="0"/>
              <a:t>horizontal stabilizer</a:t>
            </a:r>
            <a:r>
              <a:rPr lang="en-US" dirty="0"/>
              <a:t> but is adjusted by a small wheel or control on the cockpit’s control panel.</a:t>
            </a:r>
          </a:p>
          <a:p>
            <a:pPr>
              <a:buFont typeface="Arial" panose="020B0604020202020204" pitchFamily="34" charset="0"/>
              <a:buChar char="•"/>
            </a:pPr>
            <a:r>
              <a:rPr lang="en-US" b="1" dirty="0"/>
              <a:t>Function</a:t>
            </a:r>
            <a:r>
              <a:rPr lang="en-US" dirty="0"/>
              <a:t>: The elevator trim allows the pilot to make fine adjustments to the pitch of the airplane without having to continuously hold the control yoke or stick. It helps relieve the pilot from having to apply constant pressure on the controls to maintain level flight or a desired climb/descent.</a:t>
            </a:r>
          </a:p>
          <a:p>
            <a:pPr>
              <a:buFont typeface="Arial" panose="020B0604020202020204" pitchFamily="34" charset="0"/>
              <a:buChar char="•"/>
            </a:pPr>
            <a:r>
              <a:rPr lang="en-US" b="1" dirty="0"/>
              <a:t>How it works</a:t>
            </a:r>
            <a:r>
              <a:rPr lang="en-US" dirty="0"/>
              <a:t>:</a:t>
            </a:r>
          </a:p>
          <a:p>
            <a:pPr marL="742950" lvl="1" indent="-285750">
              <a:buFont typeface="Arial" panose="020B0604020202020204" pitchFamily="34" charset="0"/>
              <a:buChar char="•"/>
            </a:pPr>
            <a:r>
              <a:rPr lang="en-US" dirty="0"/>
              <a:t>When the pilot adjusts the trim, it changes the position of a small trim tab on the elevator, allowing for subtle adjustments in the airplane’s </a:t>
            </a:r>
            <a:r>
              <a:rPr lang="en-US" b="1" dirty="0"/>
              <a:t>pitch</a:t>
            </a:r>
            <a:r>
              <a:rPr lang="en-US" dirty="0"/>
              <a:t>.</a:t>
            </a:r>
          </a:p>
          <a:p>
            <a:pPr marL="742950" lvl="1" indent="-285750">
              <a:buFont typeface="Arial" panose="020B0604020202020204" pitchFamily="34" charset="0"/>
              <a:buChar char="•"/>
            </a:pPr>
            <a:r>
              <a:rPr lang="en-US" dirty="0"/>
              <a:t>If the plane is climbing too steeply, the pilot can adjust the trim to help maintain the desired attitude without constantly pulling back on the yoke.</a:t>
            </a:r>
          </a:p>
          <a:p>
            <a:pPr>
              <a:buFont typeface="Arial" panose="020B0604020202020204" pitchFamily="34" charset="0"/>
              <a:buChar char="•"/>
            </a:pPr>
            <a:r>
              <a:rPr lang="en-US" b="1" dirty="0"/>
              <a:t>Effect on Attitude</a:t>
            </a:r>
            <a:r>
              <a:rPr lang="en-US" dirty="0"/>
              <a:t>: The elevator trim is used for </a:t>
            </a:r>
            <a:r>
              <a:rPr lang="en-US" b="1" dirty="0"/>
              <a:t>fine-tuning</a:t>
            </a:r>
            <a:r>
              <a:rPr lang="en-US" dirty="0"/>
              <a:t> the pitch of the airplane to make it more comfortable to fly over long distances or maintain a consistent attitude.</a:t>
            </a:r>
          </a:p>
          <a:p>
            <a:endParaRPr lang="en-US" b="1" dirty="0"/>
          </a:p>
          <a:p>
            <a:r>
              <a:rPr lang="en-US" b="1" dirty="0"/>
              <a:t>How They All Work Together:</a:t>
            </a:r>
          </a:p>
          <a:p>
            <a:pPr>
              <a:buFont typeface="Arial" panose="020B0604020202020204" pitchFamily="34" charset="0"/>
              <a:buChar char="•"/>
            </a:pPr>
            <a:r>
              <a:rPr lang="en-US" b="1" dirty="0"/>
              <a:t>Roll</a:t>
            </a:r>
            <a:r>
              <a:rPr lang="en-US" dirty="0"/>
              <a:t> (controlled by the ailerons) makes the plane bank left or right.</a:t>
            </a:r>
          </a:p>
          <a:p>
            <a:pPr>
              <a:buFont typeface="Arial" panose="020B0604020202020204" pitchFamily="34" charset="0"/>
              <a:buChar char="•"/>
            </a:pPr>
            <a:r>
              <a:rPr lang="en-US" b="1" dirty="0"/>
              <a:t>Pitch</a:t>
            </a:r>
            <a:r>
              <a:rPr lang="en-US" dirty="0"/>
              <a:t> (controlled by the elevator) raises or lowers the nose, affecting climb and descent.</a:t>
            </a:r>
          </a:p>
          <a:p>
            <a:pPr>
              <a:buFont typeface="Arial" panose="020B0604020202020204" pitchFamily="34" charset="0"/>
              <a:buChar char="•"/>
            </a:pPr>
            <a:r>
              <a:rPr lang="en-US" b="1" dirty="0"/>
              <a:t>Yaw</a:t>
            </a:r>
            <a:r>
              <a:rPr lang="en-US" dirty="0"/>
              <a:t> (controlled by the rudder) makes the nose of the plane swing left or right, helping with directional control.</a:t>
            </a:r>
          </a:p>
          <a:p>
            <a:endParaRPr lang="en-US" dirty="0"/>
          </a:p>
          <a:p>
            <a:r>
              <a:rPr lang="en-US" dirty="0"/>
              <a:t>In a typical flight, when a pilot wants to </a:t>
            </a:r>
            <a:r>
              <a:rPr lang="en-US" b="1" dirty="0"/>
              <a:t>turn</a:t>
            </a:r>
            <a:r>
              <a:rPr lang="en-US" dirty="0"/>
              <a:t>, they will:</a:t>
            </a:r>
          </a:p>
          <a:p>
            <a:pPr>
              <a:buFont typeface="+mj-lt"/>
              <a:buAutoNum type="arabicPeriod"/>
            </a:pPr>
            <a:r>
              <a:rPr lang="en-US" dirty="0"/>
              <a:t>Use the </a:t>
            </a:r>
            <a:r>
              <a:rPr lang="en-US" b="1" dirty="0"/>
              <a:t>aileron</a:t>
            </a:r>
            <a:r>
              <a:rPr lang="en-US" dirty="0"/>
              <a:t> to roll the plane in the direction of the turn.</a:t>
            </a:r>
          </a:p>
          <a:p>
            <a:pPr>
              <a:buFont typeface="+mj-lt"/>
              <a:buAutoNum type="arabicPeriod"/>
            </a:pPr>
            <a:r>
              <a:rPr lang="en-US" dirty="0"/>
              <a:t>Adjust the </a:t>
            </a:r>
            <a:r>
              <a:rPr lang="en-US" b="1" dirty="0"/>
              <a:t>elevator</a:t>
            </a:r>
            <a:r>
              <a:rPr lang="en-US" dirty="0"/>
              <a:t> to maintain the desired altitude during the turn.</a:t>
            </a:r>
          </a:p>
          <a:p>
            <a:pPr>
              <a:buFont typeface="+mj-lt"/>
              <a:buAutoNum type="arabicPeriod"/>
            </a:pPr>
            <a:r>
              <a:rPr lang="en-US" dirty="0"/>
              <a:t>Use the </a:t>
            </a:r>
            <a:r>
              <a:rPr lang="en-US" b="1" dirty="0"/>
              <a:t>rudder</a:t>
            </a:r>
            <a:r>
              <a:rPr lang="en-US" dirty="0"/>
              <a:t> to coordinate the turn, ensuring that the plane doesn’t "skid" or "slip."</a:t>
            </a:r>
          </a:p>
          <a:p>
            <a:endParaRPr lang="en-US" b="1" dirty="0"/>
          </a:p>
          <a:p>
            <a:r>
              <a:rPr lang="en-US" b="1" dirty="0"/>
              <a:t>In Summary:</a:t>
            </a:r>
          </a:p>
          <a:p>
            <a:pPr>
              <a:buFont typeface="Arial" panose="020B0604020202020204" pitchFamily="34" charset="0"/>
              <a:buChar char="•"/>
            </a:pPr>
            <a:r>
              <a:rPr lang="en-US" b="1" dirty="0"/>
              <a:t>Ailerons</a:t>
            </a:r>
            <a:r>
              <a:rPr lang="en-US" dirty="0"/>
              <a:t>: Control </a:t>
            </a:r>
            <a:r>
              <a:rPr lang="en-US" b="1" dirty="0"/>
              <a:t>roll</a:t>
            </a:r>
            <a:r>
              <a:rPr lang="en-US" dirty="0"/>
              <a:t> (banking the aircraft left or right).</a:t>
            </a:r>
          </a:p>
          <a:p>
            <a:pPr>
              <a:buFont typeface="Arial" panose="020B0604020202020204" pitchFamily="34" charset="0"/>
              <a:buChar char="•"/>
            </a:pPr>
            <a:r>
              <a:rPr lang="en-US" b="1" dirty="0"/>
              <a:t>Elevator</a:t>
            </a:r>
            <a:r>
              <a:rPr lang="en-US" dirty="0"/>
              <a:t>: Controls </a:t>
            </a:r>
            <a:r>
              <a:rPr lang="en-US" b="1" dirty="0"/>
              <a:t>pitch</a:t>
            </a:r>
            <a:r>
              <a:rPr lang="en-US" dirty="0"/>
              <a:t> (nose up or nose down).</a:t>
            </a:r>
          </a:p>
          <a:p>
            <a:pPr>
              <a:buFont typeface="Arial" panose="020B0604020202020204" pitchFamily="34" charset="0"/>
              <a:buChar char="•"/>
            </a:pPr>
            <a:r>
              <a:rPr lang="en-US" b="1" dirty="0"/>
              <a:t>Rudder</a:t>
            </a:r>
            <a:r>
              <a:rPr lang="en-US" dirty="0"/>
              <a:t>: Controls </a:t>
            </a:r>
            <a:r>
              <a:rPr lang="en-US" b="1" dirty="0"/>
              <a:t>yaw</a:t>
            </a:r>
            <a:r>
              <a:rPr lang="en-US" dirty="0"/>
              <a:t> (nose left or right).</a:t>
            </a:r>
          </a:p>
          <a:p>
            <a:pPr>
              <a:buFont typeface="Arial" panose="020B0604020202020204" pitchFamily="34" charset="0"/>
              <a:buChar char="•"/>
            </a:pPr>
            <a:r>
              <a:rPr lang="en-US" b="1" dirty="0"/>
              <a:t>Trim</a:t>
            </a:r>
            <a:r>
              <a:rPr lang="en-US" dirty="0"/>
              <a:t>: Fine-tunes the </a:t>
            </a:r>
            <a:r>
              <a:rPr lang="en-US" b="1" dirty="0"/>
              <a:t>elevator</a:t>
            </a:r>
            <a:r>
              <a:rPr lang="en-US" dirty="0"/>
              <a:t> to relieve pilot workload and maintain the desired pitch.</a:t>
            </a:r>
          </a:p>
          <a:p>
            <a:r>
              <a:rPr lang="en-US" dirty="0"/>
              <a:t>These primary control surfaces are essential for maintaining stable flight and changing the attitude and direction of the aircraft. By using all of them together, the pilot can maneuver the airplane safely and efficiently.</a:t>
            </a:r>
          </a:p>
          <a:p>
            <a:endParaRPr lang="en-US" dirty="0"/>
          </a:p>
        </p:txBody>
      </p:sp>
      <p:sp>
        <p:nvSpPr>
          <p:cNvPr id="4" name="Slide Number Placeholder 3">
            <a:extLst>
              <a:ext uri="{FF2B5EF4-FFF2-40B4-BE49-F238E27FC236}">
                <a16:creationId xmlns:a16="http://schemas.microsoft.com/office/drawing/2014/main" id="{ABFBA072-6639-07F3-D967-0E5BF89C7E7F}"/>
              </a:ext>
            </a:extLst>
          </p:cNvPr>
          <p:cNvSpPr>
            <a:spLocks noGrp="1"/>
          </p:cNvSpPr>
          <p:nvPr>
            <p:ph type="sldNum" sz="quarter" idx="5"/>
          </p:nvPr>
        </p:nvSpPr>
        <p:spPr/>
        <p:txBody>
          <a:bodyPr/>
          <a:lstStyle/>
          <a:p>
            <a:fld id="{831C6D8E-FEC4-4BA3-A045-EFCE94843474}" type="slidenum">
              <a:rPr lang="en-US" smtClean="0"/>
              <a:t>14</a:t>
            </a:fld>
            <a:endParaRPr lang="en-US"/>
          </a:p>
        </p:txBody>
      </p:sp>
    </p:spTree>
    <p:extLst>
      <p:ext uri="{BB962C8B-B14F-4D97-AF65-F5344CB8AC3E}">
        <p14:creationId xmlns:p14="http://schemas.microsoft.com/office/powerpoint/2010/main" val="3452333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70481-F2E1-3904-70DE-E3C403C91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7D41B-5D4C-981D-DACD-092B68E42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BEF45-DDCB-848B-5654-45BE9C6A8BB9}"/>
              </a:ext>
            </a:extLst>
          </p:cNvPr>
          <p:cNvSpPr>
            <a:spLocks noGrp="1"/>
          </p:cNvSpPr>
          <p:nvPr>
            <p:ph type="body" idx="1"/>
          </p:nvPr>
        </p:nvSpPr>
        <p:spPr/>
        <p:txBody>
          <a:bodyPr/>
          <a:lstStyle/>
          <a:p>
            <a:r>
              <a:rPr lang="en-US" dirty="0"/>
              <a:t>Let’s dive into the basic descriptions and functions of these fundamental and important flight instruments.  (Counselor – notes on “glass cockpits” are below).</a:t>
            </a:r>
          </a:p>
          <a:p>
            <a:endParaRPr lang="en-US" dirty="0"/>
          </a:p>
          <a:p>
            <a:r>
              <a:rPr lang="en-US" b="1" dirty="0"/>
              <a:t>1. Attitude Indicator</a:t>
            </a:r>
          </a:p>
          <a:p>
            <a:pPr>
              <a:buFont typeface="Arial" panose="020B0604020202020204" pitchFamily="34" charset="0"/>
              <a:buChar char="•"/>
            </a:pPr>
            <a:r>
              <a:rPr lang="en-US" b="1" dirty="0"/>
              <a:t>Function</a:t>
            </a:r>
            <a:r>
              <a:rPr lang="en-US" dirty="0"/>
              <a:t>: Shows the aircraft’s orientation relative to the horizon (pitch and roll).</a:t>
            </a:r>
          </a:p>
          <a:p>
            <a:pPr>
              <a:buFont typeface="Arial" panose="020B0604020202020204" pitchFamily="34" charset="0"/>
              <a:buChar char="•"/>
            </a:pPr>
            <a:r>
              <a:rPr lang="en-US" b="1" dirty="0"/>
              <a:t>How it works</a:t>
            </a:r>
            <a:r>
              <a:rPr lang="en-US" dirty="0"/>
              <a:t>: Displays a symbolic airplane and a horizon bar. If the plane is level, the airplane symbol is centered with the horizon bar. If the plane is climbing, descending, or turning, the airplane symbol moves up, down, or tilts.</a:t>
            </a:r>
          </a:p>
          <a:p>
            <a:pPr>
              <a:buFont typeface="Arial" panose="020B0604020202020204" pitchFamily="34" charset="0"/>
              <a:buChar char="•"/>
            </a:pPr>
            <a:r>
              <a:rPr lang="en-US" b="1" dirty="0"/>
              <a:t>Use</a:t>
            </a:r>
            <a:r>
              <a:rPr lang="en-US" dirty="0"/>
              <a:t>: Helps pilots maintain correct pitch and roll, especially when flying in poor visibility.</a:t>
            </a:r>
          </a:p>
          <a:p>
            <a:pPr>
              <a:buFont typeface="Arial" panose="020B0604020202020204" pitchFamily="34" charset="0"/>
              <a:buChar char="•"/>
            </a:pPr>
            <a:endParaRPr lang="en-US" dirty="0"/>
          </a:p>
          <a:p>
            <a:r>
              <a:rPr lang="en-US" b="1" dirty="0"/>
              <a:t>2. Heading Indicator</a:t>
            </a:r>
          </a:p>
          <a:p>
            <a:pPr>
              <a:buFont typeface="Arial" panose="020B0604020202020204" pitchFamily="34" charset="0"/>
              <a:buChar char="•"/>
            </a:pPr>
            <a:r>
              <a:rPr lang="en-US" b="1" dirty="0"/>
              <a:t>Function</a:t>
            </a:r>
            <a:r>
              <a:rPr lang="en-US" dirty="0"/>
              <a:t>: Displays the aircraft’s current </a:t>
            </a:r>
            <a:r>
              <a:rPr lang="en-US" b="1" dirty="0"/>
              <a:t>compass heading</a:t>
            </a:r>
            <a:r>
              <a:rPr lang="en-US" dirty="0"/>
              <a:t> (direction of flight).</a:t>
            </a:r>
          </a:p>
          <a:p>
            <a:pPr>
              <a:buFont typeface="Arial" panose="020B0604020202020204" pitchFamily="34" charset="0"/>
              <a:buChar char="•"/>
            </a:pPr>
            <a:r>
              <a:rPr lang="en-US" b="1" dirty="0"/>
              <a:t>How it works</a:t>
            </a:r>
            <a:r>
              <a:rPr lang="en-US" dirty="0"/>
              <a:t>: A dial with headings (0° to 360°) that rotates to show the current heading of the aircraft.</a:t>
            </a:r>
          </a:p>
          <a:p>
            <a:pPr>
              <a:buFont typeface="Arial" panose="020B0604020202020204" pitchFamily="34" charset="0"/>
              <a:buChar char="•"/>
            </a:pPr>
            <a:r>
              <a:rPr lang="en-US" b="1" dirty="0"/>
              <a:t>Use</a:t>
            </a:r>
            <a:r>
              <a:rPr lang="en-US" dirty="0"/>
              <a:t>: Helps pilots navigate in straight lines or maintain turns at specific headings.</a:t>
            </a:r>
          </a:p>
          <a:p>
            <a:pPr>
              <a:buFont typeface="Arial" panose="020B0604020202020204" pitchFamily="34" charset="0"/>
              <a:buChar char="•"/>
            </a:pPr>
            <a:endParaRPr lang="en-US" dirty="0"/>
          </a:p>
          <a:p>
            <a:r>
              <a:rPr lang="en-US" b="1" dirty="0"/>
              <a:t>3. Altimeter</a:t>
            </a:r>
          </a:p>
          <a:p>
            <a:pPr>
              <a:buFont typeface="Arial" panose="020B0604020202020204" pitchFamily="34" charset="0"/>
              <a:buChar char="•"/>
            </a:pPr>
            <a:r>
              <a:rPr lang="en-US" b="1" dirty="0"/>
              <a:t>Function</a:t>
            </a:r>
            <a:r>
              <a:rPr lang="en-US" dirty="0"/>
              <a:t>: Shows the </a:t>
            </a:r>
            <a:r>
              <a:rPr lang="en-US" b="1" dirty="0"/>
              <a:t>altitude</a:t>
            </a:r>
            <a:r>
              <a:rPr lang="en-US" dirty="0"/>
              <a:t> of the aircraft above sea level.</a:t>
            </a:r>
          </a:p>
          <a:p>
            <a:pPr>
              <a:buFont typeface="Arial" panose="020B0604020202020204" pitchFamily="34" charset="0"/>
              <a:buChar char="•"/>
            </a:pPr>
            <a:r>
              <a:rPr lang="en-US" b="1" dirty="0"/>
              <a:t>How it works</a:t>
            </a:r>
            <a:r>
              <a:rPr lang="en-US" dirty="0"/>
              <a:t>: Measures air pressure; as altitude increases, air pressure decreases. The altimeter converts this pressure into altitude readings.</a:t>
            </a:r>
          </a:p>
          <a:p>
            <a:pPr>
              <a:buFont typeface="Arial" panose="020B0604020202020204" pitchFamily="34" charset="0"/>
              <a:buChar char="•"/>
            </a:pPr>
            <a:r>
              <a:rPr lang="en-US" b="1" dirty="0"/>
              <a:t>Use</a:t>
            </a:r>
            <a:r>
              <a:rPr lang="en-US" dirty="0"/>
              <a:t>: Allows pilots to monitor and adjust altitude during climbs, descents, and level flight.</a:t>
            </a:r>
          </a:p>
          <a:p>
            <a:pPr>
              <a:buFont typeface="Arial" panose="020B0604020202020204" pitchFamily="34" charset="0"/>
              <a:buChar char="•"/>
            </a:pPr>
            <a:endParaRPr lang="en-US" dirty="0"/>
          </a:p>
          <a:p>
            <a:r>
              <a:rPr lang="en-US" b="1" dirty="0"/>
              <a:t>4. Airspeed Indicator</a:t>
            </a:r>
          </a:p>
          <a:p>
            <a:pPr>
              <a:buFont typeface="Arial" panose="020B0604020202020204" pitchFamily="34" charset="0"/>
              <a:buChar char="•"/>
            </a:pPr>
            <a:r>
              <a:rPr lang="en-US" b="1" dirty="0"/>
              <a:t>Function</a:t>
            </a:r>
            <a:r>
              <a:rPr lang="en-US" dirty="0"/>
              <a:t>: Displays the </a:t>
            </a:r>
            <a:r>
              <a:rPr lang="en-US" b="1" dirty="0"/>
              <a:t>speed</a:t>
            </a:r>
            <a:r>
              <a:rPr lang="en-US" dirty="0"/>
              <a:t> of the aircraft through the air.</a:t>
            </a:r>
          </a:p>
          <a:p>
            <a:pPr>
              <a:buFont typeface="Arial" panose="020B0604020202020204" pitchFamily="34" charset="0"/>
              <a:buChar char="•"/>
            </a:pPr>
            <a:r>
              <a:rPr lang="en-US" b="1" dirty="0"/>
              <a:t>How it works</a:t>
            </a:r>
            <a:r>
              <a:rPr lang="en-US" dirty="0"/>
              <a:t>: Measures the difference between </a:t>
            </a:r>
            <a:r>
              <a:rPr lang="en-US" b="1" dirty="0"/>
              <a:t>pitot pressure</a:t>
            </a:r>
            <a:r>
              <a:rPr lang="en-US" dirty="0"/>
              <a:t> (from the aircraft’s forward motion) and </a:t>
            </a:r>
            <a:r>
              <a:rPr lang="en-US" b="1" dirty="0"/>
              <a:t>static pressure</a:t>
            </a:r>
            <a:r>
              <a:rPr lang="en-US" dirty="0"/>
              <a:t> (ambient air pressure).</a:t>
            </a:r>
          </a:p>
          <a:p>
            <a:pPr>
              <a:buFont typeface="Arial" panose="020B0604020202020204" pitchFamily="34" charset="0"/>
              <a:buChar char="•"/>
            </a:pPr>
            <a:r>
              <a:rPr lang="en-US" b="1" dirty="0"/>
              <a:t>Use</a:t>
            </a:r>
            <a:r>
              <a:rPr lang="en-US" dirty="0"/>
              <a:t>: Helps pilots stay within safe operating speeds for takeoff, landing, and cruising.</a:t>
            </a:r>
          </a:p>
          <a:p>
            <a:pPr>
              <a:buFont typeface="Arial" panose="020B0604020202020204" pitchFamily="34" charset="0"/>
              <a:buChar char="•"/>
            </a:pPr>
            <a:endParaRPr lang="en-US" dirty="0"/>
          </a:p>
          <a:p>
            <a:r>
              <a:rPr lang="en-US" b="1" dirty="0"/>
              <a:t>5. Turn and Bank Indicator</a:t>
            </a:r>
          </a:p>
          <a:p>
            <a:pPr>
              <a:buFont typeface="Arial" panose="020B0604020202020204" pitchFamily="34" charset="0"/>
              <a:buChar char="•"/>
            </a:pPr>
            <a:r>
              <a:rPr lang="en-US" b="1" dirty="0"/>
              <a:t>Function</a:t>
            </a:r>
            <a:r>
              <a:rPr lang="en-US" dirty="0"/>
              <a:t>: Shows the rate of turn and whether the airplane is in a coordinated flight (proper balance between roll and yaw).</a:t>
            </a:r>
          </a:p>
          <a:p>
            <a:pPr>
              <a:buFont typeface="Arial" panose="020B0604020202020204" pitchFamily="34" charset="0"/>
              <a:buChar char="•"/>
            </a:pPr>
            <a:r>
              <a:rPr lang="en-US" b="1" dirty="0"/>
              <a:t>How it works</a:t>
            </a:r>
            <a:r>
              <a:rPr lang="en-US" dirty="0"/>
              <a:t>: A small ball inside a curved tube indicates if the plane is turning too steeply or if the turn is coordinated.</a:t>
            </a:r>
          </a:p>
          <a:p>
            <a:pPr>
              <a:buFont typeface="Arial" panose="020B0604020202020204" pitchFamily="34" charset="0"/>
              <a:buChar char="•"/>
            </a:pPr>
            <a:r>
              <a:rPr lang="en-US" b="1" dirty="0"/>
              <a:t>Use</a:t>
            </a:r>
            <a:r>
              <a:rPr lang="en-US" dirty="0"/>
              <a:t>: Helps the pilot avoid uncoordinated flight, which can lead to a skid or slip.</a:t>
            </a:r>
          </a:p>
          <a:p>
            <a:pPr>
              <a:buFont typeface="Arial" panose="020B0604020202020204" pitchFamily="34" charset="0"/>
              <a:buChar char="•"/>
            </a:pPr>
            <a:endParaRPr lang="en-US" dirty="0"/>
          </a:p>
          <a:p>
            <a:r>
              <a:rPr lang="en-US" b="1" dirty="0"/>
              <a:t>6. Vertical Speed Indicator (VSI)</a:t>
            </a:r>
          </a:p>
          <a:p>
            <a:pPr>
              <a:buFont typeface="Arial" panose="020B0604020202020204" pitchFamily="34" charset="0"/>
              <a:buChar char="•"/>
            </a:pPr>
            <a:r>
              <a:rPr lang="en-US" b="1" dirty="0"/>
              <a:t>Function</a:t>
            </a:r>
            <a:r>
              <a:rPr lang="en-US" dirty="0"/>
              <a:t>: Displays the rate of climb or descent.</a:t>
            </a:r>
          </a:p>
          <a:p>
            <a:pPr>
              <a:buFont typeface="Arial" panose="020B0604020202020204" pitchFamily="34" charset="0"/>
              <a:buChar char="•"/>
            </a:pPr>
            <a:r>
              <a:rPr lang="en-US" b="1" dirty="0"/>
              <a:t>How it works</a:t>
            </a:r>
            <a:r>
              <a:rPr lang="en-US" dirty="0"/>
              <a:t>: Measures changes in static air pressure as the aircraft climbs or descends. The needle moves to show rate of climb (upward) or descent (downward).</a:t>
            </a:r>
          </a:p>
          <a:p>
            <a:pPr>
              <a:buFont typeface="Arial" panose="020B0604020202020204" pitchFamily="34" charset="0"/>
              <a:buChar char="•"/>
            </a:pPr>
            <a:r>
              <a:rPr lang="en-US" b="1" dirty="0"/>
              <a:t>Use</a:t>
            </a:r>
            <a:r>
              <a:rPr lang="en-US" dirty="0"/>
              <a:t>: Helps pilots monitor and adjust the rate of climb or descent.</a:t>
            </a:r>
          </a:p>
          <a:p>
            <a:pPr>
              <a:buFont typeface="Arial" panose="020B0604020202020204" pitchFamily="34" charset="0"/>
              <a:buChar char="•"/>
            </a:pPr>
            <a:endParaRPr lang="en-US" dirty="0"/>
          </a:p>
          <a:p>
            <a:r>
              <a:rPr lang="en-US" b="1" dirty="0"/>
              <a:t>7. Compass</a:t>
            </a:r>
          </a:p>
          <a:p>
            <a:pPr>
              <a:buFont typeface="Arial" panose="020B0604020202020204" pitchFamily="34" charset="0"/>
              <a:buChar char="•"/>
            </a:pPr>
            <a:r>
              <a:rPr lang="en-US" b="1" dirty="0"/>
              <a:t>Function</a:t>
            </a:r>
            <a:r>
              <a:rPr lang="en-US" dirty="0"/>
              <a:t>: Provides a basic magnetic heading reading (like the heading indicator but more basic).</a:t>
            </a:r>
          </a:p>
          <a:p>
            <a:pPr>
              <a:buFont typeface="Arial" panose="020B0604020202020204" pitchFamily="34" charset="0"/>
              <a:buChar char="•"/>
            </a:pPr>
            <a:r>
              <a:rPr lang="en-US" b="1" dirty="0"/>
              <a:t>How it works</a:t>
            </a:r>
            <a:r>
              <a:rPr lang="en-US" dirty="0"/>
              <a:t>: Uses Earth's magnetic field to point to the magnetic north.</a:t>
            </a:r>
          </a:p>
          <a:p>
            <a:pPr>
              <a:buFont typeface="Arial" panose="020B0604020202020204" pitchFamily="34" charset="0"/>
              <a:buChar char="•"/>
            </a:pPr>
            <a:r>
              <a:rPr lang="en-US" b="1" dirty="0"/>
              <a:t>Use</a:t>
            </a:r>
            <a:r>
              <a:rPr lang="en-US" dirty="0"/>
              <a:t>: Gives pilots a simple, reliable heading reference, especially in turns or when the heading indicator isn’t working.</a:t>
            </a:r>
          </a:p>
          <a:p>
            <a:r>
              <a:rPr lang="en-US" dirty="0"/>
              <a:t>These instruments are key to flying safely and efficiently, as they provide essential information about the aircraft’s attitude, direction, speed, altitude, and movement.</a:t>
            </a:r>
          </a:p>
          <a:p>
            <a:endParaRPr lang="en-US" dirty="0"/>
          </a:p>
          <a:p>
            <a:r>
              <a:rPr lang="en-US" b="1" dirty="0"/>
              <a:t>What is the difference between “steam gauges” and a “glass cockpit”?</a:t>
            </a:r>
          </a:p>
          <a:p>
            <a:endParaRPr lang="en-US" dirty="0"/>
          </a:p>
          <a:p>
            <a:r>
              <a:rPr lang="en-US" b="1" dirty="0"/>
              <a:t>Traditional Steam Gauges</a:t>
            </a:r>
          </a:p>
          <a:p>
            <a:pPr>
              <a:buFont typeface="Arial" panose="020B0604020202020204" pitchFamily="34" charset="0"/>
              <a:buChar char="•"/>
            </a:pPr>
            <a:r>
              <a:rPr lang="en-US" dirty="0"/>
              <a:t>Imagine a bunch of separate clocks on the wall. Each clock tells you something different—one shows how high you’re flying (altimeter), another shows how fast you’re going (airspeed indicator), and another shows which way the airplane is pointed (heading indicator).</a:t>
            </a:r>
          </a:p>
          <a:p>
            <a:pPr>
              <a:buFont typeface="Arial" panose="020B0604020202020204" pitchFamily="34" charset="0"/>
              <a:buChar char="•"/>
            </a:pPr>
            <a:r>
              <a:rPr lang="en-US" dirty="0"/>
              <a:t>You have to keep looking at all these clocks one by one to understand what’s going on with the airplane. This is how </a:t>
            </a:r>
            <a:r>
              <a:rPr lang="en-US" b="1" dirty="0"/>
              <a:t>traditional steam gauges</a:t>
            </a:r>
            <a:r>
              <a:rPr lang="en-US" dirty="0"/>
              <a:t> work.</a:t>
            </a:r>
          </a:p>
          <a:p>
            <a:pPr>
              <a:buFont typeface="Arial" panose="020B0604020202020204" pitchFamily="34" charset="0"/>
              <a:buNone/>
            </a:pPr>
            <a:endParaRPr lang="en-US" dirty="0"/>
          </a:p>
          <a:p>
            <a:r>
              <a:rPr lang="en-US" b="1" dirty="0"/>
              <a:t>Modern Glass Cockpits</a:t>
            </a:r>
          </a:p>
          <a:p>
            <a:pPr>
              <a:buFont typeface="Arial" panose="020B0604020202020204" pitchFamily="34" charset="0"/>
              <a:buChar char="•"/>
            </a:pPr>
            <a:r>
              <a:rPr lang="en-US" dirty="0"/>
              <a:t>Now, imagine a big, fancy tablet or TV screen that shows all this information in one place. It’s like a super-smart video game interface that combines everything into a single display. It might even show you cool stuff like a map, weather, and what the terrain looks like ahead of you.</a:t>
            </a:r>
          </a:p>
          <a:p>
            <a:pPr>
              <a:buFont typeface="Arial" panose="020B0604020202020204" pitchFamily="34" charset="0"/>
              <a:buChar char="•"/>
            </a:pPr>
            <a:r>
              <a:rPr lang="en-US" dirty="0"/>
              <a:t>This is how </a:t>
            </a:r>
            <a:r>
              <a:rPr lang="en-US" b="1" dirty="0"/>
              <a:t>glass cockpits</a:t>
            </a:r>
            <a:r>
              <a:rPr lang="en-US" dirty="0"/>
              <a:t> work. They’re digital and show more information in an easier-to-read way.</a:t>
            </a:r>
          </a:p>
          <a:p>
            <a:pPr>
              <a:buFont typeface="Arial" panose="020B0604020202020204" pitchFamily="34" charset="0"/>
              <a:buNone/>
            </a:pPr>
            <a:endParaRPr lang="en-US" dirty="0"/>
          </a:p>
          <a:p>
            <a:r>
              <a:rPr lang="en-US" b="1" dirty="0"/>
              <a:t>Comparison in Scouting Terms</a:t>
            </a:r>
          </a:p>
          <a:p>
            <a:pPr>
              <a:buFont typeface="Arial" panose="020B0604020202020204" pitchFamily="34" charset="0"/>
              <a:buChar char="•"/>
            </a:pPr>
            <a:r>
              <a:rPr lang="en-US" b="1" dirty="0"/>
              <a:t>Steam Gauges</a:t>
            </a:r>
            <a:r>
              <a:rPr lang="en-US" dirty="0"/>
              <a:t>: Like using a compass, paper map, and stopwatch for a hike. You can get the job done, but it takes more effort and focus to keep checking each tool.</a:t>
            </a:r>
          </a:p>
          <a:p>
            <a:pPr>
              <a:buFont typeface="Arial" panose="020B0604020202020204" pitchFamily="34" charset="0"/>
              <a:buChar char="•"/>
            </a:pPr>
            <a:r>
              <a:rPr lang="en-US" b="1" dirty="0"/>
              <a:t>Glass Cockpit</a:t>
            </a:r>
            <a:r>
              <a:rPr lang="en-US" dirty="0"/>
              <a:t>: Like using a GPS app on your phone that shows you your location, speed, and destination all at once. It’s faster and easier, but you need to know how to use the app.</a:t>
            </a:r>
          </a:p>
          <a:p>
            <a:endParaRPr lang="en-US" b="1" dirty="0"/>
          </a:p>
          <a:p>
            <a:r>
              <a:rPr lang="en-US" b="1" dirty="0"/>
              <a:t>Why It Matters:</a:t>
            </a:r>
          </a:p>
          <a:p>
            <a:pPr>
              <a:buFont typeface="Arial" panose="020B0604020202020204" pitchFamily="34" charset="0"/>
              <a:buChar char="•"/>
            </a:pPr>
            <a:r>
              <a:rPr lang="en-US" b="1" dirty="0"/>
              <a:t>Steam gauges</a:t>
            </a:r>
            <a:r>
              <a:rPr lang="en-US" dirty="0"/>
              <a:t> are great for learning because they teach the basics of flying step by step.</a:t>
            </a:r>
          </a:p>
          <a:p>
            <a:pPr>
              <a:buFont typeface="Arial" panose="020B0604020202020204" pitchFamily="34" charset="0"/>
              <a:buChar char="•"/>
            </a:pPr>
            <a:r>
              <a:rPr lang="en-US" b="1" dirty="0"/>
              <a:t>Glass cockpits</a:t>
            </a:r>
            <a:r>
              <a:rPr lang="en-US" dirty="0"/>
              <a:t> make flying easier and safer once you’re familiar with them, but they’re more advanced and can be overwhelming at first.</a:t>
            </a:r>
          </a:p>
          <a:p>
            <a:r>
              <a:rPr lang="en-US" dirty="0"/>
              <a:t>Pilots need to understand both because many older airplanes still use steam gauges, while most new planes have glass cockpits. Knowing both is like being able to navigate with a compass </a:t>
            </a:r>
            <a:r>
              <a:rPr lang="en-US" b="1" dirty="0"/>
              <a:t>and</a:t>
            </a:r>
            <a:r>
              <a:rPr lang="en-US" dirty="0"/>
              <a:t> a GPS!</a:t>
            </a:r>
          </a:p>
          <a:p>
            <a:endParaRPr lang="en-US" dirty="0"/>
          </a:p>
        </p:txBody>
      </p:sp>
      <p:sp>
        <p:nvSpPr>
          <p:cNvPr id="4" name="Slide Number Placeholder 3">
            <a:extLst>
              <a:ext uri="{FF2B5EF4-FFF2-40B4-BE49-F238E27FC236}">
                <a16:creationId xmlns:a16="http://schemas.microsoft.com/office/drawing/2014/main" id="{C6AEA277-0F80-727B-A35A-503677EC2945}"/>
              </a:ext>
            </a:extLst>
          </p:cNvPr>
          <p:cNvSpPr>
            <a:spLocks noGrp="1"/>
          </p:cNvSpPr>
          <p:nvPr>
            <p:ph type="sldNum" sz="quarter" idx="5"/>
          </p:nvPr>
        </p:nvSpPr>
        <p:spPr/>
        <p:txBody>
          <a:bodyPr/>
          <a:lstStyle/>
          <a:p>
            <a:fld id="{831C6D8E-FEC4-4BA3-A045-EFCE94843474}" type="slidenum">
              <a:rPr lang="en-US" smtClean="0"/>
              <a:t>15</a:t>
            </a:fld>
            <a:endParaRPr lang="en-US"/>
          </a:p>
        </p:txBody>
      </p:sp>
    </p:spTree>
    <p:extLst>
      <p:ext uri="{BB962C8B-B14F-4D97-AF65-F5344CB8AC3E}">
        <p14:creationId xmlns:p14="http://schemas.microsoft.com/office/powerpoint/2010/main" val="227008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solidFill>
                  <a:srgbClr val="242424"/>
                </a:solidFill>
                <a:effectLst/>
                <a:latin typeface="Aptos" panose="020B0004020202020204" pitchFamily="34" charset="0"/>
                <a:ea typeface="Times New Roman" panose="02020603050405020304" pitchFamily="18" charset="0"/>
              </a:rPr>
              <a:t>2. </a:t>
            </a:r>
            <a:r>
              <a:rPr lang="en-US" sz="1800" b="1" dirty="0">
                <a:solidFill>
                  <a:srgbClr val="242424"/>
                </a:solidFill>
                <a:effectLst/>
                <a:latin typeface="Aptos" panose="020B0004020202020204" pitchFamily="34" charset="0"/>
                <a:ea typeface="Times New Roman" panose="02020603050405020304" pitchFamily="18" charset="0"/>
              </a:rPr>
              <a:t>Principles of Flight.</a:t>
            </a:r>
            <a:r>
              <a:rPr lang="en-US" sz="1800" dirty="0">
                <a:solidFill>
                  <a:srgbClr val="242424"/>
                </a:solidFill>
                <a:effectLst/>
                <a:latin typeface="Aptos" panose="020B0004020202020204" pitchFamily="34" charset="0"/>
                <a:ea typeface="Times New Roman" panose="02020603050405020304" pitchFamily="18" charset="0"/>
              </a:rPr>
              <a:t>  Do ONE of the following:</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242424"/>
                </a:solidFill>
                <a:effectLst/>
                <a:latin typeface="Aptos" panose="020B00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Build a model FPG-9. Get others in your troop or patrol to make their own model, then organize a competition to test the precision of flight and landing of the models.</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Build a rubber-band driven balsa wood airplane.  Fly the plane for 25 feet, with a successful take-off and landing.</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Build (or obtain) a fuel-driven or battery-powered electric model aircraft or drone. Obtain The Recreational UAS Safety Test (TRUST) certification, and fly the aircraft with a successful take-off and landing.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31C6D8E-FEC4-4BA3-A045-EFCE94843474}" type="slidenum">
              <a:rPr lang="en-US" smtClean="0"/>
              <a:t>16</a:t>
            </a:fld>
            <a:endParaRPr lang="en-US"/>
          </a:p>
        </p:txBody>
      </p:sp>
    </p:spTree>
    <p:extLst>
      <p:ext uri="{BB962C8B-B14F-4D97-AF65-F5344CB8AC3E}">
        <p14:creationId xmlns:p14="http://schemas.microsoft.com/office/powerpoint/2010/main" val="2588980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3BC-4988-1172-1C7A-F255C27C3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8BBBA-CD67-230F-BD16-AF80D12F7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E59736-CCB5-FE62-5371-ED1229402E91}"/>
              </a:ext>
            </a:extLst>
          </p:cNvPr>
          <p:cNvSpPr>
            <a:spLocks noGrp="1"/>
          </p:cNvSpPr>
          <p:nvPr>
            <p:ph type="body" idx="1"/>
          </p:nvPr>
        </p:nvSpPr>
        <p:spPr/>
        <p:txBody>
          <a:bodyPr/>
          <a:lstStyle/>
          <a:p>
            <a:r>
              <a:rPr lang="en-US" b="1" dirty="0"/>
              <a:t>FPG-9 Plane-Building Exercise</a:t>
            </a:r>
          </a:p>
          <a:p>
            <a:endParaRPr lang="en-US" b="1" dirty="0"/>
          </a:p>
          <a:p>
            <a:r>
              <a:rPr lang="en-US" b="1" dirty="0"/>
              <a:t>Objective</a:t>
            </a:r>
            <a:r>
              <a:rPr lang="en-US" dirty="0"/>
              <a:t>: Build and fly a simple foam plate glider (FPG-9) to understand basic aerodynamics and flight mechanics.</a:t>
            </a:r>
          </a:p>
          <a:p>
            <a:endParaRPr lang="en-US" dirty="0"/>
          </a:p>
          <a:p>
            <a:r>
              <a:rPr lang="en-US" b="1" dirty="0"/>
              <a:t>Materials (per Scout)</a:t>
            </a:r>
          </a:p>
          <a:p>
            <a:pPr>
              <a:buFont typeface="+mj-lt"/>
              <a:buAutoNum type="arabicPeriod"/>
            </a:pPr>
            <a:r>
              <a:rPr lang="en-US" dirty="0"/>
              <a:t>9-inch foam plate (thin, sturdy plates work best)</a:t>
            </a:r>
          </a:p>
          <a:p>
            <a:pPr>
              <a:buFont typeface="+mj-lt"/>
              <a:buAutoNum type="arabicPeriod"/>
            </a:pPr>
            <a:r>
              <a:rPr lang="en-US" dirty="0"/>
              <a:t>Plastic drinking straw</a:t>
            </a:r>
          </a:p>
          <a:p>
            <a:pPr>
              <a:buFont typeface="+mj-lt"/>
              <a:buAutoNum type="arabicPeriod"/>
            </a:pPr>
            <a:r>
              <a:rPr lang="en-US" dirty="0"/>
              <a:t>Small binder clip (1” size works well for weight)</a:t>
            </a:r>
          </a:p>
          <a:p>
            <a:pPr>
              <a:buFont typeface="+mj-lt"/>
              <a:buAutoNum type="arabicPeriod"/>
            </a:pPr>
            <a:r>
              <a:rPr lang="en-US" dirty="0"/>
              <a:t>Scissors</a:t>
            </a:r>
          </a:p>
          <a:p>
            <a:pPr>
              <a:buFont typeface="+mj-lt"/>
              <a:buAutoNum type="arabicPeriod"/>
            </a:pPr>
            <a:r>
              <a:rPr lang="en-US" dirty="0"/>
              <a:t>Ruler</a:t>
            </a:r>
          </a:p>
          <a:p>
            <a:pPr>
              <a:buFont typeface="+mj-lt"/>
              <a:buAutoNum type="arabicPeriod"/>
            </a:pPr>
            <a:r>
              <a:rPr lang="en-US" dirty="0"/>
              <a:t>Pencil</a:t>
            </a:r>
          </a:p>
          <a:p>
            <a:pPr>
              <a:buFont typeface="+mj-lt"/>
              <a:buAutoNum type="arabicPeriod"/>
            </a:pPr>
            <a:r>
              <a:rPr lang="en-US" dirty="0"/>
              <a:t>Tape or glue (optional for reinforcement)</a:t>
            </a:r>
          </a:p>
          <a:p>
            <a:pPr>
              <a:buFont typeface="+mj-lt"/>
              <a:buAutoNum type="arabicPeriod"/>
            </a:pPr>
            <a:endParaRPr lang="en-US" dirty="0"/>
          </a:p>
          <a:p>
            <a:r>
              <a:rPr lang="en-US" b="1" dirty="0"/>
              <a:t>Step-by-Step Instructions</a:t>
            </a:r>
          </a:p>
          <a:p>
            <a:r>
              <a:rPr lang="en-US" b="1" dirty="0"/>
              <a:t>1. Prepare the Template</a:t>
            </a:r>
          </a:p>
          <a:p>
            <a:pPr>
              <a:buFont typeface="Arial" panose="020B0604020202020204" pitchFamily="34" charset="0"/>
              <a:buChar char="•"/>
            </a:pPr>
            <a:r>
              <a:rPr lang="en-US" dirty="0"/>
              <a:t>Print and distribute FPG-9 templates with clear markings for wings, tail fins, and fuselage (many templates are freely available online).</a:t>
            </a:r>
          </a:p>
          <a:p>
            <a:endParaRPr lang="en-US" b="1" dirty="0"/>
          </a:p>
          <a:p>
            <a:r>
              <a:rPr lang="en-US" b="1" dirty="0"/>
              <a:t>2. Cutting the Foam Plate</a:t>
            </a:r>
          </a:p>
          <a:p>
            <a:pPr>
              <a:buFont typeface="Arial" panose="020B0604020202020204" pitchFamily="34" charset="0"/>
              <a:buChar char="•"/>
            </a:pPr>
            <a:r>
              <a:rPr lang="en-US" dirty="0"/>
              <a:t>Have Scouts cut out the wing, tail, and rudder shapes from the foam plate using the template.</a:t>
            </a:r>
          </a:p>
          <a:p>
            <a:pPr>
              <a:buFont typeface="Arial" panose="020B0604020202020204" pitchFamily="34" charset="0"/>
              <a:buChar char="•"/>
            </a:pPr>
            <a:r>
              <a:rPr lang="en-US" dirty="0"/>
              <a:t>Ensure they cut carefully to maintain symmetry and precision.</a:t>
            </a:r>
          </a:p>
          <a:p>
            <a:endParaRPr lang="en-US" b="1" dirty="0"/>
          </a:p>
          <a:p>
            <a:r>
              <a:rPr lang="en-US" b="1" dirty="0"/>
              <a:t>3. Assembly</a:t>
            </a:r>
          </a:p>
          <a:p>
            <a:pPr>
              <a:buFont typeface="Arial" panose="020B0604020202020204" pitchFamily="34" charset="0"/>
              <a:buChar char="•"/>
            </a:pPr>
            <a:r>
              <a:rPr lang="en-US" b="1" dirty="0"/>
              <a:t>Attach the Wings</a:t>
            </a:r>
            <a:r>
              <a:rPr lang="en-US" dirty="0"/>
              <a:t>:</a:t>
            </a:r>
          </a:p>
          <a:p>
            <a:pPr marL="742950" lvl="1" indent="-285750">
              <a:buFont typeface="Arial" panose="020B0604020202020204" pitchFamily="34" charset="0"/>
              <a:buChar char="•"/>
            </a:pPr>
            <a:r>
              <a:rPr lang="en-US" dirty="0"/>
              <a:t>Position the wings horizontally in the middle of the straw and tape them securely.</a:t>
            </a:r>
          </a:p>
          <a:p>
            <a:pPr>
              <a:buFont typeface="Arial" panose="020B0604020202020204" pitchFamily="34" charset="0"/>
              <a:buChar char="•"/>
            </a:pPr>
            <a:r>
              <a:rPr lang="en-US" b="1" dirty="0"/>
              <a:t>Attach the Tail</a:t>
            </a:r>
            <a:r>
              <a:rPr lang="en-US" dirty="0"/>
              <a:t>:</a:t>
            </a:r>
          </a:p>
          <a:p>
            <a:pPr marL="742950" lvl="1" indent="-285750">
              <a:buFont typeface="Arial" panose="020B0604020202020204" pitchFamily="34" charset="0"/>
              <a:buChar char="•"/>
            </a:pPr>
            <a:r>
              <a:rPr lang="en-US" dirty="0"/>
              <a:t>Attach the horizontal stabilizer (tail wing) to one end of the straw.</a:t>
            </a:r>
          </a:p>
          <a:p>
            <a:pPr marL="742950" lvl="1" indent="-285750">
              <a:buFont typeface="Arial" panose="020B0604020202020204" pitchFamily="34" charset="0"/>
              <a:buChar char="•"/>
            </a:pPr>
            <a:r>
              <a:rPr lang="en-US" dirty="0"/>
              <a:t>Tape the vertical fin (rudder) on top of the tail wing.</a:t>
            </a:r>
          </a:p>
          <a:p>
            <a:endParaRPr lang="en-US" b="1" dirty="0"/>
          </a:p>
          <a:p>
            <a:r>
              <a:rPr lang="en-US" b="1" dirty="0"/>
              <a:t>4. Add the Weight</a:t>
            </a:r>
          </a:p>
          <a:p>
            <a:pPr>
              <a:buFont typeface="Arial" panose="020B0604020202020204" pitchFamily="34" charset="0"/>
              <a:buChar char="•"/>
            </a:pPr>
            <a:r>
              <a:rPr lang="en-US" dirty="0"/>
              <a:t>Clip the binder clip to the other end of the straw as ballast. This will balance the glider and help it fly straight.</a:t>
            </a:r>
          </a:p>
          <a:p>
            <a:endParaRPr lang="en-US" b="1" dirty="0"/>
          </a:p>
          <a:p>
            <a:r>
              <a:rPr lang="en-US" b="1" dirty="0"/>
              <a:t>5. Test and Adjust</a:t>
            </a:r>
          </a:p>
          <a:p>
            <a:pPr>
              <a:buFont typeface="Arial" panose="020B0604020202020204" pitchFamily="34" charset="0"/>
              <a:buChar char="•"/>
            </a:pPr>
            <a:r>
              <a:rPr lang="en-US" dirty="0"/>
              <a:t>Have Scouts test-fly their gliders indoors or outside.</a:t>
            </a:r>
          </a:p>
          <a:p>
            <a:pPr>
              <a:buFont typeface="Arial" panose="020B0604020202020204" pitchFamily="34" charset="0"/>
              <a:buChar char="•"/>
            </a:pPr>
            <a:r>
              <a:rPr lang="en-US" dirty="0"/>
              <a:t>Encourage them to make small adjustments:</a:t>
            </a:r>
          </a:p>
          <a:p>
            <a:pPr marL="742950" lvl="1" indent="-285750">
              <a:buFont typeface="Arial" panose="020B0604020202020204" pitchFamily="34" charset="0"/>
              <a:buChar char="•"/>
            </a:pPr>
            <a:r>
              <a:rPr lang="en-US" b="1" dirty="0"/>
              <a:t>Move the Binder Clip</a:t>
            </a:r>
            <a:r>
              <a:rPr lang="en-US" dirty="0"/>
              <a:t>: Shifting it forward or backward changes the center of gravity and affects flight.</a:t>
            </a:r>
          </a:p>
          <a:p>
            <a:pPr marL="742950" lvl="1" indent="-285750">
              <a:buFont typeface="Arial" panose="020B0604020202020204" pitchFamily="34" charset="0"/>
              <a:buChar char="•"/>
            </a:pPr>
            <a:r>
              <a:rPr lang="en-US" b="1" dirty="0"/>
              <a:t>Bend the Wings</a:t>
            </a:r>
            <a:r>
              <a:rPr lang="en-US" dirty="0"/>
              <a:t>: Slight bends can stabilize or alter flight paths.</a:t>
            </a:r>
          </a:p>
          <a:p>
            <a:endParaRPr lang="en-US" b="1" dirty="0"/>
          </a:p>
          <a:p>
            <a:r>
              <a:rPr lang="en-US" b="1" dirty="0"/>
              <a:t>Learning Connections</a:t>
            </a:r>
          </a:p>
          <a:p>
            <a:pPr>
              <a:buFont typeface="Arial" panose="020B0604020202020204" pitchFamily="34" charset="0"/>
              <a:buChar char="•"/>
            </a:pPr>
            <a:r>
              <a:rPr lang="en-US" b="1" dirty="0"/>
              <a:t>Aerodynamics</a:t>
            </a:r>
            <a:r>
              <a:rPr lang="en-US" dirty="0"/>
              <a:t>: Discuss how wings generate lift and how the center of gravity affects stability.</a:t>
            </a:r>
          </a:p>
          <a:p>
            <a:pPr>
              <a:buFont typeface="Arial" panose="020B0604020202020204" pitchFamily="34" charset="0"/>
              <a:buChar char="•"/>
            </a:pPr>
            <a:r>
              <a:rPr lang="en-US" b="1" dirty="0"/>
              <a:t>Engineering</a:t>
            </a:r>
            <a:r>
              <a:rPr lang="en-US" dirty="0"/>
              <a:t>: Highlight the importance of design precision and testing for improvement.</a:t>
            </a:r>
          </a:p>
          <a:p>
            <a:pPr>
              <a:buFont typeface="Arial" panose="020B0604020202020204" pitchFamily="34" charset="0"/>
              <a:buChar char="•"/>
            </a:pPr>
            <a:r>
              <a:rPr lang="en-US" b="1" dirty="0"/>
              <a:t>Problem-Solving</a:t>
            </a:r>
            <a:r>
              <a:rPr lang="en-US" dirty="0"/>
              <a:t>: Encourage Scouts to troubleshoot and optimize their gliders for longer, straighter flights.</a:t>
            </a:r>
          </a:p>
          <a:p>
            <a:endParaRPr lang="en-US" b="1" dirty="0"/>
          </a:p>
          <a:p>
            <a:r>
              <a:rPr lang="en-US" b="1" dirty="0"/>
              <a:t>Enhancements and Challenges</a:t>
            </a:r>
          </a:p>
          <a:p>
            <a:pPr>
              <a:buFont typeface="Arial" panose="020B0604020202020204" pitchFamily="34" charset="0"/>
              <a:buChar char="•"/>
            </a:pPr>
            <a:r>
              <a:rPr lang="en-US" b="1" dirty="0"/>
              <a:t>Distance Competition</a:t>
            </a:r>
            <a:r>
              <a:rPr lang="en-US" dirty="0"/>
              <a:t>: Measure whose glider flies the farthest.</a:t>
            </a:r>
          </a:p>
          <a:p>
            <a:pPr>
              <a:buFont typeface="Arial" panose="020B0604020202020204" pitchFamily="34" charset="0"/>
              <a:buChar char="•"/>
            </a:pPr>
            <a:r>
              <a:rPr lang="en-US" b="1" dirty="0"/>
              <a:t>Accuracy Test</a:t>
            </a:r>
            <a:r>
              <a:rPr lang="en-US" dirty="0"/>
              <a:t>: Set up a target and see who can land closest.</a:t>
            </a:r>
          </a:p>
          <a:p>
            <a:pPr>
              <a:buFont typeface="Arial" panose="020B0604020202020204" pitchFamily="34" charset="0"/>
              <a:buChar char="•"/>
            </a:pPr>
            <a:r>
              <a:rPr lang="en-US" b="1" dirty="0"/>
              <a:t>Advanced Designs</a:t>
            </a:r>
            <a:r>
              <a:rPr lang="en-US" dirty="0"/>
              <a:t>: Allow Scouts to modify or enhance their gliders, like adding winglets or adjusting the rudder.</a:t>
            </a:r>
          </a:p>
          <a:p>
            <a:endParaRPr lang="en-US" dirty="0"/>
          </a:p>
        </p:txBody>
      </p:sp>
      <p:sp>
        <p:nvSpPr>
          <p:cNvPr id="4" name="Slide Number Placeholder 3">
            <a:extLst>
              <a:ext uri="{FF2B5EF4-FFF2-40B4-BE49-F238E27FC236}">
                <a16:creationId xmlns:a16="http://schemas.microsoft.com/office/drawing/2014/main" id="{5FEB9195-3114-1CDA-13BB-8E7D390FEE9A}"/>
              </a:ext>
            </a:extLst>
          </p:cNvPr>
          <p:cNvSpPr>
            <a:spLocks noGrp="1"/>
          </p:cNvSpPr>
          <p:nvPr>
            <p:ph type="sldNum" sz="quarter" idx="5"/>
          </p:nvPr>
        </p:nvSpPr>
        <p:spPr/>
        <p:txBody>
          <a:bodyPr/>
          <a:lstStyle/>
          <a:p>
            <a:fld id="{831C6D8E-FEC4-4BA3-A045-EFCE94843474}" type="slidenum">
              <a:rPr lang="en-US" smtClean="0"/>
              <a:t>17</a:t>
            </a:fld>
            <a:endParaRPr lang="en-US"/>
          </a:p>
        </p:txBody>
      </p:sp>
    </p:spTree>
    <p:extLst>
      <p:ext uri="{BB962C8B-B14F-4D97-AF65-F5344CB8AC3E}">
        <p14:creationId xmlns:p14="http://schemas.microsoft.com/office/powerpoint/2010/main" val="251625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96498-6C3D-3AD0-EE27-9C5A888EB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5932D-3300-767A-E62A-692576019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C99530-B030-CD1B-D6EC-C3BFFD65E9A9}"/>
              </a:ext>
            </a:extLst>
          </p:cNvPr>
          <p:cNvSpPr>
            <a:spLocks noGrp="1"/>
          </p:cNvSpPr>
          <p:nvPr>
            <p:ph type="body" idx="1"/>
          </p:nvPr>
        </p:nvSpPr>
        <p:spPr/>
        <p:txBody>
          <a:bodyPr/>
          <a:lstStyle/>
          <a:p>
            <a:r>
              <a:rPr lang="en-US" b="1" dirty="0"/>
              <a:t>Rubber-Band Powered Balsa Wood Plane Exercise</a:t>
            </a:r>
          </a:p>
          <a:p>
            <a:endParaRPr lang="en-US" b="1" dirty="0"/>
          </a:p>
          <a:p>
            <a:r>
              <a:rPr lang="en-US" b="1" dirty="0"/>
              <a:t>Objective</a:t>
            </a:r>
            <a:r>
              <a:rPr lang="en-US" dirty="0"/>
              <a:t>: Build and fly a rubber-band powered balsa wood plane to understand propulsion, lift, and aerodynamics.</a:t>
            </a:r>
          </a:p>
          <a:p>
            <a:endParaRPr lang="en-US" b="1" dirty="0"/>
          </a:p>
          <a:p>
            <a:r>
              <a:rPr lang="en-US" b="1" dirty="0"/>
              <a:t>Materials (per Scout)</a:t>
            </a:r>
          </a:p>
          <a:p>
            <a:pPr>
              <a:buFont typeface="+mj-lt"/>
              <a:buAutoNum type="arabicPeriod"/>
            </a:pPr>
            <a:r>
              <a:rPr lang="en-US" dirty="0"/>
              <a:t>Balsa wood plane kit (readily available online or at hobby stores – see link on slide)</a:t>
            </a:r>
          </a:p>
          <a:p>
            <a:pPr>
              <a:buFont typeface="+mj-lt"/>
              <a:buAutoNum type="arabicPeriod"/>
            </a:pPr>
            <a:r>
              <a:rPr lang="en-US" dirty="0"/>
              <a:t>Rubber bands (size and length suited to the kit specifications)</a:t>
            </a:r>
          </a:p>
          <a:p>
            <a:pPr>
              <a:buFont typeface="+mj-lt"/>
              <a:buAutoNum type="arabicPeriod"/>
            </a:pPr>
            <a:r>
              <a:rPr lang="en-US" dirty="0"/>
              <a:t>Glue (wood or craft glue)</a:t>
            </a:r>
          </a:p>
          <a:p>
            <a:pPr>
              <a:buFont typeface="+mj-lt"/>
              <a:buAutoNum type="arabicPeriod"/>
            </a:pPr>
            <a:r>
              <a:rPr lang="en-US" dirty="0"/>
              <a:t>Sandpaper (fine-grit for smoothing edges)</a:t>
            </a:r>
          </a:p>
          <a:p>
            <a:pPr>
              <a:buFont typeface="+mj-lt"/>
              <a:buAutoNum type="arabicPeriod"/>
            </a:pPr>
            <a:r>
              <a:rPr lang="en-US" dirty="0"/>
              <a:t>Scissors or a craft knife (with supervision)</a:t>
            </a:r>
          </a:p>
          <a:p>
            <a:pPr>
              <a:buFont typeface="+mj-lt"/>
              <a:buAutoNum type="arabicPeriod"/>
            </a:pPr>
            <a:r>
              <a:rPr lang="en-US" dirty="0"/>
              <a:t>Ruler and pencil</a:t>
            </a:r>
          </a:p>
          <a:p>
            <a:pPr>
              <a:buFont typeface="+mj-lt"/>
              <a:buAutoNum type="arabicPeriod"/>
            </a:pPr>
            <a:r>
              <a:rPr lang="en-US" dirty="0"/>
              <a:t>Paint or markers (optional for decoration)</a:t>
            </a:r>
          </a:p>
          <a:p>
            <a:endParaRPr lang="en-US" b="1" dirty="0"/>
          </a:p>
          <a:p>
            <a:r>
              <a:rPr lang="en-US" b="1" dirty="0"/>
              <a:t>Step-by-Step Instructions</a:t>
            </a:r>
          </a:p>
          <a:p>
            <a:r>
              <a:rPr lang="en-US" b="1" dirty="0"/>
              <a:t>1. Prepare the Workspace</a:t>
            </a:r>
          </a:p>
          <a:p>
            <a:pPr>
              <a:buFont typeface="Arial" panose="020B0604020202020204" pitchFamily="34" charset="0"/>
              <a:buChar char="•"/>
            </a:pPr>
            <a:r>
              <a:rPr lang="en-US" dirty="0"/>
              <a:t>Set up tables with all materials distributed.</a:t>
            </a:r>
          </a:p>
          <a:p>
            <a:pPr>
              <a:buFont typeface="Arial" panose="020B0604020202020204" pitchFamily="34" charset="0"/>
              <a:buChar char="•"/>
            </a:pPr>
            <a:r>
              <a:rPr lang="en-US" dirty="0"/>
              <a:t>Ensure Scouts work on flat surfaces and use tools safely.</a:t>
            </a:r>
          </a:p>
          <a:p>
            <a:endParaRPr lang="en-US" b="1" dirty="0"/>
          </a:p>
          <a:p>
            <a:r>
              <a:rPr lang="en-US" b="1" dirty="0"/>
              <a:t>2. Build the Plane</a:t>
            </a:r>
          </a:p>
          <a:p>
            <a:pPr>
              <a:buFont typeface="Arial" panose="020B0604020202020204" pitchFamily="34" charset="0"/>
              <a:buChar char="•"/>
            </a:pPr>
            <a:r>
              <a:rPr lang="en-US" b="1" dirty="0"/>
              <a:t>Wing Assembly</a:t>
            </a:r>
            <a:r>
              <a:rPr lang="en-US" dirty="0"/>
              <a:t>:</a:t>
            </a:r>
          </a:p>
          <a:p>
            <a:pPr marL="742950" lvl="1" indent="-285750">
              <a:buFont typeface="Arial" panose="020B0604020202020204" pitchFamily="34" charset="0"/>
              <a:buChar char="•"/>
            </a:pPr>
            <a:r>
              <a:rPr lang="en-US" dirty="0"/>
              <a:t>Sand and smooth the edges of the wings for better aerodynamics.</a:t>
            </a:r>
          </a:p>
          <a:p>
            <a:pPr marL="742950" lvl="1" indent="-285750">
              <a:buFont typeface="Arial" panose="020B0604020202020204" pitchFamily="34" charset="0"/>
              <a:buChar char="•"/>
            </a:pPr>
            <a:r>
              <a:rPr lang="en-US" dirty="0"/>
              <a:t>Attach the wings to the fuselage according to the kit instructions.</a:t>
            </a:r>
          </a:p>
          <a:p>
            <a:pPr>
              <a:buFont typeface="Arial" panose="020B0604020202020204" pitchFamily="34" charset="0"/>
              <a:buChar char="•"/>
            </a:pPr>
            <a:r>
              <a:rPr lang="en-US" b="1" dirty="0"/>
              <a:t>Tail Assembly</a:t>
            </a:r>
            <a:r>
              <a:rPr lang="en-US" dirty="0"/>
              <a:t>:</a:t>
            </a:r>
          </a:p>
          <a:p>
            <a:pPr marL="742950" lvl="1" indent="-285750">
              <a:buFont typeface="Arial" panose="020B0604020202020204" pitchFamily="34" charset="0"/>
              <a:buChar char="•"/>
            </a:pPr>
            <a:r>
              <a:rPr lang="en-US" dirty="0"/>
              <a:t>Attach the horizontal stabilizer and vertical fin.</a:t>
            </a:r>
          </a:p>
          <a:p>
            <a:pPr marL="742950" lvl="1" indent="-285750">
              <a:buFont typeface="Arial" panose="020B0604020202020204" pitchFamily="34" charset="0"/>
              <a:buChar char="•"/>
            </a:pPr>
            <a:r>
              <a:rPr lang="en-US" dirty="0"/>
              <a:t>Ensure they are aligned correctly to maintain balance during flight.</a:t>
            </a:r>
          </a:p>
          <a:p>
            <a:pPr>
              <a:buFont typeface="Arial" panose="020B0604020202020204" pitchFamily="34" charset="0"/>
              <a:buChar char="•"/>
            </a:pPr>
            <a:r>
              <a:rPr lang="en-US" b="1" dirty="0"/>
              <a:t>Propeller Mechanism</a:t>
            </a:r>
            <a:r>
              <a:rPr lang="en-US" dirty="0"/>
              <a:t>:</a:t>
            </a:r>
          </a:p>
          <a:p>
            <a:pPr marL="742950" lvl="1" indent="-285750">
              <a:buFont typeface="Arial" panose="020B0604020202020204" pitchFamily="34" charset="0"/>
              <a:buChar char="•"/>
            </a:pPr>
            <a:r>
              <a:rPr lang="en-US" dirty="0"/>
              <a:t>Attach the rubber band and propeller assembly at the front.</a:t>
            </a:r>
          </a:p>
          <a:p>
            <a:pPr marL="742950" lvl="1" indent="-285750">
              <a:buFont typeface="Arial" panose="020B0604020202020204" pitchFamily="34" charset="0"/>
              <a:buChar char="•"/>
            </a:pPr>
            <a:r>
              <a:rPr lang="en-US" dirty="0"/>
              <a:t>Check that the propeller spins freely without obstruction.</a:t>
            </a:r>
          </a:p>
          <a:p>
            <a:endParaRPr lang="en-US" b="1" dirty="0"/>
          </a:p>
          <a:p>
            <a:r>
              <a:rPr lang="en-US" b="1" dirty="0"/>
              <a:t>3. Test and Adjust</a:t>
            </a:r>
          </a:p>
          <a:p>
            <a:pPr>
              <a:buFont typeface="Arial" panose="020B0604020202020204" pitchFamily="34" charset="0"/>
              <a:buChar char="•"/>
            </a:pPr>
            <a:r>
              <a:rPr lang="en-US" b="1" dirty="0"/>
              <a:t>Winding the Rubber Band</a:t>
            </a:r>
            <a:r>
              <a:rPr lang="en-US" dirty="0"/>
              <a:t>:</a:t>
            </a:r>
          </a:p>
          <a:p>
            <a:pPr marL="742950" lvl="1" indent="-285750">
              <a:buFont typeface="Arial" panose="020B0604020202020204" pitchFamily="34" charset="0"/>
              <a:buChar char="•"/>
            </a:pPr>
            <a:r>
              <a:rPr lang="en-US" dirty="0"/>
              <a:t>Wind the rubber band 30–50 turns (depending on its elasticity).</a:t>
            </a:r>
          </a:p>
          <a:p>
            <a:pPr marL="742950" lvl="1" indent="-285750">
              <a:buFont typeface="Arial" panose="020B0604020202020204" pitchFamily="34" charset="0"/>
              <a:buChar char="•"/>
            </a:pPr>
            <a:r>
              <a:rPr lang="en-US" dirty="0"/>
              <a:t>Hold the plane lightly and release it for flight.</a:t>
            </a:r>
          </a:p>
          <a:p>
            <a:pPr>
              <a:buFont typeface="Arial" panose="020B0604020202020204" pitchFamily="34" charset="0"/>
              <a:buChar char="•"/>
            </a:pPr>
            <a:r>
              <a:rPr lang="en-US" b="1" dirty="0"/>
              <a:t>Flight Adjustments</a:t>
            </a:r>
            <a:r>
              <a:rPr lang="en-US" dirty="0"/>
              <a:t>:</a:t>
            </a:r>
          </a:p>
          <a:p>
            <a:pPr marL="742950" lvl="1" indent="-285750">
              <a:buFont typeface="Arial" panose="020B0604020202020204" pitchFamily="34" charset="0"/>
              <a:buChar char="•"/>
            </a:pPr>
            <a:r>
              <a:rPr lang="en-US" dirty="0"/>
              <a:t>If the plane dives, adjust the tail to angle upward slightly.</a:t>
            </a:r>
          </a:p>
          <a:p>
            <a:pPr marL="742950" lvl="1" indent="-285750">
              <a:buFont typeface="Arial" panose="020B0604020202020204" pitchFamily="34" charset="0"/>
              <a:buChar char="•"/>
            </a:pPr>
            <a:r>
              <a:rPr lang="en-US" dirty="0"/>
              <a:t>If the plane stalls, add a small weight to the nose.</a:t>
            </a:r>
          </a:p>
          <a:p>
            <a:pPr marL="742950" lvl="1" indent="-285750">
              <a:buFont typeface="Arial" panose="020B0604020202020204" pitchFamily="34" charset="0"/>
              <a:buChar char="•"/>
            </a:pPr>
            <a:r>
              <a:rPr lang="en-US" dirty="0"/>
              <a:t>Experiment with rubber band tension for optimal flight distance.</a:t>
            </a:r>
          </a:p>
          <a:p>
            <a:endParaRPr lang="en-US" b="1" dirty="0"/>
          </a:p>
          <a:p>
            <a:r>
              <a:rPr lang="en-US" b="1" dirty="0"/>
              <a:t>Learning Connections</a:t>
            </a:r>
          </a:p>
          <a:p>
            <a:endParaRPr lang="en-US" b="1" dirty="0"/>
          </a:p>
          <a:p>
            <a:r>
              <a:rPr lang="en-US" b="1" dirty="0"/>
              <a:t>Physics of Flight</a:t>
            </a:r>
          </a:p>
          <a:p>
            <a:pPr>
              <a:buFont typeface="Arial" panose="020B0604020202020204" pitchFamily="34" charset="0"/>
              <a:buChar char="•"/>
            </a:pPr>
            <a:r>
              <a:rPr lang="en-US" b="1" dirty="0"/>
              <a:t>Thrust</a:t>
            </a:r>
            <a:r>
              <a:rPr lang="en-US" dirty="0"/>
              <a:t>: The propeller converts the stored energy in the rubber band into forward motion.</a:t>
            </a:r>
          </a:p>
          <a:p>
            <a:pPr>
              <a:buFont typeface="Arial" panose="020B0604020202020204" pitchFamily="34" charset="0"/>
              <a:buChar char="•"/>
            </a:pPr>
            <a:r>
              <a:rPr lang="en-US" b="1" dirty="0"/>
              <a:t>Lift</a:t>
            </a:r>
            <a:r>
              <a:rPr lang="en-US" dirty="0"/>
              <a:t>: The wings generate lift to keep the plane aloft.</a:t>
            </a:r>
          </a:p>
          <a:p>
            <a:pPr>
              <a:buFont typeface="Arial" panose="020B0604020202020204" pitchFamily="34" charset="0"/>
              <a:buChar char="•"/>
            </a:pPr>
            <a:r>
              <a:rPr lang="en-US" b="1" dirty="0"/>
              <a:t>Drag and Gravity</a:t>
            </a:r>
            <a:r>
              <a:rPr lang="en-US" dirty="0"/>
              <a:t>: Discuss how these forces affect flight duration and distance.</a:t>
            </a:r>
          </a:p>
          <a:p>
            <a:endParaRPr lang="en-US" b="1" dirty="0"/>
          </a:p>
          <a:p>
            <a:r>
              <a:rPr lang="en-US" b="1" dirty="0"/>
              <a:t>Aircraft Design</a:t>
            </a:r>
          </a:p>
          <a:p>
            <a:pPr>
              <a:buFont typeface="Arial" panose="020B0604020202020204" pitchFamily="34" charset="0"/>
              <a:buChar char="•"/>
            </a:pPr>
            <a:r>
              <a:rPr lang="en-US" dirty="0"/>
              <a:t>Compare the Scouts’ planes to real propeller-driven aircraft.</a:t>
            </a:r>
          </a:p>
          <a:p>
            <a:pPr>
              <a:buFont typeface="Arial" panose="020B0604020202020204" pitchFamily="34" charset="0"/>
              <a:buChar char="•"/>
            </a:pPr>
            <a:r>
              <a:rPr lang="en-US" dirty="0"/>
              <a:t>Discuss how scaling up designs impacts engineering challenges.</a:t>
            </a:r>
          </a:p>
          <a:p>
            <a:endParaRPr lang="en-US" b="1" dirty="0"/>
          </a:p>
          <a:p>
            <a:r>
              <a:rPr lang="en-US" b="1" dirty="0"/>
              <a:t>Enhancements and Challenges</a:t>
            </a:r>
          </a:p>
          <a:p>
            <a:pPr>
              <a:buFont typeface="+mj-lt"/>
              <a:buAutoNum type="arabicPeriod"/>
            </a:pPr>
            <a:r>
              <a:rPr lang="en-US" b="1" dirty="0"/>
              <a:t>Distance Competition - </a:t>
            </a:r>
            <a:r>
              <a:rPr lang="en-US" dirty="0"/>
              <a:t>See whose plane flies the farthest.</a:t>
            </a:r>
          </a:p>
          <a:p>
            <a:pPr>
              <a:buFont typeface="+mj-lt"/>
              <a:buAutoNum type="arabicPeriod"/>
            </a:pPr>
            <a:r>
              <a:rPr lang="en-US" b="1" dirty="0"/>
              <a:t>Longest Air Time - </a:t>
            </a:r>
            <a:r>
              <a:rPr lang="en-US" dirty="0"/>
              <a:t>Challenge Scouts to modify their planes for maximum duration in the air.</a:t>
            </a:r>
          </a:p>
          <a:p>
            <a:pPr>
              <a:buFont typeface="+mj-lt"/>
              <a:buAutoNum type="arabicPeriod"/>
            </a:pPr>
            <a:r>
              <a:rPr lang="en-US" b="1" dirty="0"/>
              <a:t>Decorating Contest - </a:t>
            </a:r>
            <a:r>
              <a:rPr lang="en-US" dirty="0"/>
              <a:t>Allow Scouts to decorate their planes and judge the most creative designs.</a:t>
            </a:r>
          </a:p>
          <a:p>
            <a:pPr>
              <a:buFont typeface="+mj-lt"/>
              <a:buAutoNum type="arabicPeriod"/>
            </a:pPr>
            <a:r>
              <a:rPr lang="en-US" b="1" dirty="0"/>
              <a:t>STEM Extensions</a:t>
            </a:r>
            <a:r>
              <a:rPr lang="en-US" dirty="0"/>
              <a:t>:</a:t>
            </a:r>
          </a:p>
          <a:p>
            <a:pPr marL="742950" lvl="1" indent="-285750">
              <a:buFont typeface="+mj-lt"/>
              <a:buAutoNum type="arabicPeriod"/>
            </a:pPr>
            <a:r>
              <a:rPr lang="en-US" dirty="0"/>
              <a:t>Calculate the potential energy stored in the rubber band.</a:t>
            </a:r>
          </a:p>
          <a:p>
            <a:pPr marL="742950" lvl="1" indent="-285750">
              <a:buFont typeface="+mj-lt"/>
              <a:buAutoNum type="arabicPeriod"/>
            </a:pPr>
            <a:r>
              <a:rPr lang="en-US" dirty="0"/>
              <a:t>Use timers and rulers to collect flight data for analysis.</a:t>
            </a:r>
          </a:p>
          <a:p>
            <a:endParaRPr lang="en-US" b="1" dirty="0"/>
          </a:p>
          <a:p>
            <a:r>
              <a:rPr lang="en-US" b="1" dirty="0"/>
              <a:t>Safety and Supervision</a:t>
            </a:r>
          </a:p>
          <a:p>
            <a:pPr>
              <a:buFont typeface="Arial" panose="020B0604020202020204" pitchFamily="34" charset="0"/>
              <a:buChar char="•"/>
            </a:pPr>
            <a:r>
              <a:rPr lang="en-US" dirty="0"/>
              <a:t>Ensure safe use of sharp tools and adhesives.</a:t>
            </a:r>
          </a:p>
          <a:p>
            <a:pPr>
              <a:buFont typeface="Arial" panose="020B0604020202020204" pitchFamily="34" charset="0"/>
              <a:buChar char="•"/>
            </a:pPr>
            <a:r>
              <a:rPr lang="en-US" dirty="0"/>
              <a:t>Supervise winding of rubber bands to prevent snapping accidents.</a:t>
            </a:r>
          </a:p>
          <a:p>
            <a:endParaRPr lang="en-US" dirty="0"/>
          </a:p>
        </p:txBody>
      </p:sp>
      <p:sp>
        <p:nvSpPr>
          <p:cNvPr id="4" name="Slide Number Placeholder 3">
            <a:extLst>
              <a:ext uri="{FF2B5EF4-FFF2-40B4-BE49-F238E27FC236}">
                <a16:creationId xmlns:a16="http://schemas.microsoft.com/office/drawing/2014/main" id="{A18ED966-2510-C290-07EF-76C8B94FB303}"/>
              </a:ext>
            </a:extLst>
          </p:cNvPr>
          <p:cNvSpPr>
            <a:spLocks noGrp="1"/>
          </p:cNvSpPr>
          <p:nvPr>
            <p:ph type="sldNum" sz="quarter" idx="5"/>
          </p:nvPr>
        </p:nvSpPr>
        <p:spPr/>
        <p:txBody>
          <a:bodyPr/>
          <a:lstStyle/>
          <a:p>
            <a:fld id="{831C6D8E-FEC4-4BA3-A045-EFCE94843474}" type="slidenum">
              <a:rPr lang="en-US" smtClean="0"/>
              <a:t>18</a:t>
            </a:fld>
            <a:endParaRPr lang="en-US"/>
          </a:p>
        </p:txBody>
      </p:sp>
    </p:spTree>
    <p:extLst>
      <p:ext uri="{BB962C8B-B14F-4D97-AF65-F5344CB8AC3E}">
        <p14:creationId xmlns:p14="http://schemas.microsoft.com/office/powerpoint/2010/main" val="3263403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9E990-E765-A681-17D2-509FD2C67A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9DF1A-40E5-38F0-D000-371857690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15DA6-ACA0-710A-D2E0-B030AC563A92}"/>
              </a:ext>
            </a:extLst>
          </p:cNvPr>
          <p:cNvSpPr>
            <a:spLocks noGrp="1"/>
          </p:cNvSpPr>
          <p:nvPr>
            <p:ph type="body" idx="1"/>
          </p:nvPr>
        </p:nvSpPr>
        <p:spPr/>
        <p:txBody>
          <a:bodyPr/>
          <a:lstStyle/>
          <a:p>
            <a:r>
              <a:rPr lang="en-US" b="1" dirty="0"/>
              <a:t>Drone Flying Exercise</a:t>
            </a:r>
          </a:p>
          <a:p>
            <a:endParaRPr lang="en-US" b="1" dirty="0"/>
          </a:p>
          <a:p>
            <a:r>
              <a:rPr lang="en-US" b="1" dirty="0"/>
              <a:t>Objective</a:t>
            </a:r>
            <a:r>
              <a:rPr lang="en-US" dirty="0"/>
              <a:t>: Learn basic drone operation and safety while practicing flight maneuvers and understanding drone applications in aviation.</a:t>
            </a:r>
          </a:p>
          <a:p>
            <a:endParaRPr lang="en-US" b="1" dirty="0"/>
          </a:p>
          <a:p>
            <a:r>
              <a:rPr lang="en-US" b="1" dirty="0"/>
              <a:t>Materials</a:t>
            </a:r>
          </a:p>
          <a:p>
            <a:pPr>
              <a:buFont typeface="+mj-lt"/>
              <a:buAutoNum type="arabicPeriod"/>
            </a:pPr>
            <a:r>
              <a:rPr lang="en-US" dirty="0"/>
              <a:t>Mini-drones or beginner-friendly drones (e.g., DJI Mini 2, Holy Stone HS series, or similar).</a:t>
            </a:r>
          </a:p>
          <a:p>
            <a:pPr>
              <a:buFont typeface="+mj-lt"/>
              <a:buAutoNum type="arabicPeriod"/>
            </a:pPr>
            <a:r>
              <a:rPr lang="en-US" dirty="0"/>
              <a:t>Extra batteries and chargers.</a:t>
            </a:r>
          </a:p>
          <a:p>
            <a:pPr>
              <a:buFont typeface="+mj-lt"/>
              <a:buAutoNum type="arabicPeriod"/>
            </a:pPr>
            <a:r>
              <a:rPr lang="en-US" dirty="0"/>
              <a:t>Cones or markers for an obstacle course.</a:t>
            </a:r>
          </a:p>
          <a:p>
            <a:pPr>
              <a:buFont typeface="+mj-lt"/>
              <a:buAutoNum type="arabicPeriod"/>
            </a:pPr>
            <a:r>
              <a:rPr lang="en-US" dirty="0"/>
              <a:t>Safety equipment (e.g., goggles, gloves).</a:t>
            </a:r>
          </a:p>
          <a:p>
            <a:pPr>
              <a:buFont typeface="+mj-lt"/>
              <a:buAutoNum type="arabicPeriod"/>
            </a:pPr>
            <a:r>
              <a:rPr lang="en-US" dirty="0"/>
              <a:t>Landing pad (optional).</a:t>
            </a:r>
          </a:p>
          <a:p>
            <a:pPr>
              <a:buFont typeface="+mj-lt"/>
              <a:buAutoNum type="arabicPeriod"/>
            </a:pPr>
            <a:r>
              <a:rPr lang="en-US" dirty="0"/>
              <a:t>Notebook for Scouts to record their observations and performance.</a:t>
            </a:r>
          </a:p>
          <a:p>
            <a:endParaRPr lang="en-US" b="1" dirty="0"/>
          </a:p>
          <a:p>
            <a:r>
              <a:rPr lang="en-US" b="1" dirty="0"/>
              <a:t>FIRST – Ensure Scouts have achieved the TRUST certification!  This is a mandatory requirement.</a:t>
            </a:r>
          </a:p>
          <a:p>
            <a:endParaRPr lang="en-US" b="1" dirty="0"/>
          </a:p>
          <a:p>
            <a:r>
              <a:rPr lang="en-US" b="1" dirty="0"/>
              <a:t>Step-by-Step Instructions</a:t>
            </a:r>
          </a:p>
          <a:p>
            <a:r>
              <a:rPr lang="en-US" b="1" dirty="0"/>
              <a:t>1. Pre-Flight Briefing</a:t>
            </a:r>
          </a:p>
          <a:p>
            <a:pPr>
              <a:buFont typeface="Arial" panose="020B0604020202020204" pitchFamily="34" charset="0"/>
              <a:buChar char="•"/>
            </a:pPr>
            <a:r>
              <a:rPr lang="en-US" b="1" dirty="0"/>
              <a:t>Safety Rules</a:t>
            </a:r>
            <a:r>
              <a:rPr lang="en-US" dirty="0"/>
              <a:t>:</a:t>
            </a:r>
          </a:p>
          <a:p>
            <a:pPr marL="742950" lvl="1" indent="-285750">
              <a:buFont typeface="Arial" panose="020B0604020202020204" pitchFamily="34" charset="0"/>
              <a:buChar char="•"/>
            </a:pPr>
            <a:r>
              <a:rPr lang="en-US" dirty="0"/>
              <a:t>Always fly in an open, safe area.</a:t>
            </a:r>
          </a:p>
          <a:p>
            <a:pPr marL="742950" lvl="1" indent="-285750">
              <a:buFont typeface="Arial" panose="020B0604020202020204" pitchFamily="34" charset="0"/>
              <a:buChar char="•"/>
            </a:pPr>
            <a:r>
              <a:rPr lang="en-US" dirty="0"/>
              <a:t>Maintain visual line-of-sight at all times.</a:t>
            </a:r>
          </a:p>
          <a:p>
            <a:pPr marL="742950" lvl="1" indent="-285750">
              <a:buFont typeface="Arial" panose="020B0604020202020204" pitchFamily="34" charset="0"/>
              <a:buChar char="•"/>
            </a:pPr>
            <a:r>
              <a:rPr lang="en-US" dirty="0"/>
              <a:t>Respect people’s privacy and avoid flying over crowds.</a:t>
            </a:r>
          </a:p>
          <a:p>
            <a:pPr>
              <a:buFont typeface="Arial" panose="020B0604020202020204" pitchFamily="34" charset="0"/>
              <a:buChar char="•"/>
            </a:pPr>
            <a:r>
              <a:rPr lang="en-US" b="1" dirty="0"/>
              <a:t>Drone Basics</a:t>
            </a:r>
            <a:r>
              <a:rPr lang="en-US" dirty="0"/>
              <a:t>:</a:t>
            </a:r>
          </a:p>
          <a:p>
            <a:pPr marL="742950" lvl="1" indent="-285750">
              <a:buFont typeface="Arial" panose="020B0604020202020204" pitchFamily="34" charset="0"/>
              <a:buChar char="•"/>
            </a:pPr>
            <a:r>
              <a:rPr lang="en-US" dirty="0"/>
              <a:t>Explain parts of the drone (frame, propellers, motors, camera, etc.).</a:t>
            </a:r>
          </a:p>
          <a:p>
            <a:pPr marL="742950" lvl="1" indent="-285750">
              <a:buFont typeface="Arial" panose="020B0604020202020204" pitchFamily="34" charset="0"/>
              <a:buChar char="•"/>
            </a:pPr>
            <a:r>
              <a:rPr lang="en-US" dirty="0"/>
              <a:t>Discuss flight controls (joystick movements for throttle, pitch, roll, and yaw).</a:t>
            </a:r>
          </a:p>
          <a:p>
            <a:endParaRPr lang="en-US" b="1" dirty="0"/>
          </a:p>
          <a:p>
            <a:r>
              <a:rPr lang="en-US" b="1" dirty="0"/>
              <a:t>2. Hands-On Setup</a:t>
            </a:r>
          </a:p>
          <a:p>
            <a:pPr>
              <a:buFont typeface="Arial" panose="020B0604020202020204" pitchFamily="34" charset="0"/>
              <a:buChar char="•"/>
            </a:pPr>
            <a:r>
              <a:rPr lang="en-US" b="1" dirty="0"/>
              <a:t>Pair Controllers</a:t>
            </a:r>
            <a:r>
              <a:rPr lang="en-US" dirty="0"/>
              <a:t>: Ensure each Scout understands how to connect the drone to its controller.</a:t>
            </a:r>
          </a:p>
          <a:p>
            <a:pPr>
              <a:buFont typeface="Arial" panose="020B0604020202020204" pitchFamily="34" charset="0"/>
              <a:buChar char="•"/>
            </a:pPr>
            <a:r>
              <a:rPr lang="en-US" b="1" dirty="0"/>
              <a:t>Calibrate the Drone</a:t>
            </a:r>
            <a:r>
              <a:rPr lang="en-US" dirty="0"/>
              <a:t>: If needed for that drone model, walk Scouts through calibrating the drone for a stable flight.</a:t>
            </a:r>
          </a:p>
          <a:p>
            <a:endParaRPr lang="en-US" b="1" dirty="0"/>
          </a:p>
          <a:p>
            <a:r>
              <a:rPr lang="en-US" b="1" dirty="0"/>
              <a:t>3. Flight Practice</a:t>
            </a:r>
          </a:p>
          <a:p>
            <a:pPr>
              <a:buFont typeface="Arial" panose="020B0604020202020204" pitchFamily="34" charset="0"/>
              <a:buChar char="•"/>
            </a:pPr>
            <a:r>
              <a:rPr lang="en-US" b="1" dirty="0"/>
              <a:t>Takeoff and Hover</a:t>
            </a:r>
            <a:r>
              <a:rPr lang="en-US" dirty="0"/>
              <a:t>: Teach Scouts to take off smoothly and hover at a stable altitude.</a:t>
            </a:r>
          </a:p>
          <a:p>
            <a:pPr>
              <a:buFont typeface="Arial" panose="020B0604020202020204" pitchFamily="34" charset="0"/>
              <a:buChar char="•"/>
            </a:pPr>
            <a:r>
              <a:rPr lang="en-US" b="1" dirty="0"/>
              <a:t>Basic Maneuvers</a:t>
            </a:r>
            <a:r>
              <a:rPr lang="en-US" dirty="0"/>
              <a:t>:</a:t>
            </a:r>
          </a:p>
          <a:p>
            <a:pPr marL="742950" lvl="1" indent="-285750">
              <a:buFont typeface="Arial" panose="020B0604020202020204" pitchFamily="34" charset="0"/>
              <a:buChar char="•"/>
            </a:pPr>
            <a:r>
              <a:rPr lang="en-US" dirty="0"/>
              <a:t>Move forward, backward, left, and right.</a:t>
            </a:r>
          </a:p>
          <a:p>
            <a:pPr marL="742950" lvl="1" indent="-285750">
              <a:buFont typeface="Arial" panose="020B0604020202020204" pitchFamily="34" charset="0"/>
              <a:buChar char="•"/>
            </a:pPr>
            <a:r>
              <a:rPr lang="en-US" dirty="0"/>
              <a:t>Practice turning (yaw) while maintaining hover.</a:t>
            </a:r>
          </a:p>
          <a:p>
            <a:pPr>
              <a:buFont typeface="Arial" panose="020B0604020202020204" pitchFamily="34" charset="0"/>
              <a:buChar char="•"/>
            </a:pPr>
            <a:r>
              <a:rPr lang="en-US" b="1" dirty="0"/>
              <a:t>Landing</a:t>
            </a:r>
            <a:r>
              <a:rPr lang="en-US" dirty="0"/>
              <a:t>: Teach controlled landings.</a:t>
            </a:r>
          </a:p>
          <a:p>
            <a:endParaRPr lang="en-US" b="1" dirty="0"/>
          </a:p>
          <a:p>
            <a:r>
              <a:rPr lang="en-US" b="1" dirty="0"/>
              <a:t>4. Obstacle Course Challenge</a:t>
            </a:r>
          </a:p>
          <a:p>
            <a:pPr>
              <a:buFont typeface="Arial" panose="020B0604020202020204" pitchFamily="34" charset="0"/>
              <a:buChar char="•"/>
            </a:pPr>
            <a:r>
              <a:rPr lang="en-US" dirty="0"/>
              <a:t>Set up a course with cones or markers.</a:t>
            </a:r>
          </a:p>
          <a:p>
            <a:pPr>
              <a:buFont typeface="Arial" panose="020B0604020202020204" pitchFamily="34" charset="0"/>
              <a:buChar char="•"/>
            </a:pPr>
            <a:r>
              <a:rPr lang="en-US" dirty="0"/>
              <a:t>Include tasks like:</a:t>
            </a:r>
          </a:p>
          <a:p>
            <a:pPr marL="742950" lvl="1" indent="-285750">
              <a:buFont typeface="Arial" panose="020B0604020202020204" pitchFamily="34" charset="0"/>
              <a:buChar char="•"/>
            </a:pPr>
            <a:r>
              <a:rPr lang="en-US" dirty="0"/>
              <a:t>Flying through a series of hoops.</a:t>
            </a:r>
          </a:p>
          <a:p>
            <a:pPr marL="742950" lvl="1" indent="-285750">
              <a:buFont typeface="Arial" panose="020B0604020202020204" pitchFamily="34" charset="0"/>
              <a:buChar char="•"/>
            </a:pPr>
            <a:r>
              <a:rPr lang="en-US" dirty="0"/>
              <a:t>Precision landings on designated spots.</a:t>
            </a:r>
          </a:p>
          <a:p>
            <a:pPr marL="742950" lvl="1" indent="-285750">
              <a:buFont typeface="Arial" panose="020B0604020202020204" pitchFamily="34" charset="0"/>
              <a:buChar char="•"/>
            </a:pPr>
            <a:r>
              <a:rPr lang="en-US" dirty="0"/>
              <a:t>Navigating around obstacles.</a:t>
            </a:r>
          </a:p>
          <a:p>
            <a:endParaRPr lang="en-US" b="1" dirty="0"/>
          </a:p>
          <a:p>
            <a:r>
              <a:rPr lang="en-US" b="1" dirty="0"/>
              <a:t>5. Applications Discussion</a:t>
            </a:r>
          </a:p>
          <a:p>
            <a:pPr>
              <a:buFont typeface="Arial" panose="020B0604020202020204" pitchFamily="34" charset="0"/>
              <a:buChar char="•"/>
            </a:pPr>
            <a:r>
              <a:rPr lang="en-US" b="1" dirty="0"/>
              <a:t>Careers in Drones</a:t>
            </a:r>
            <a:r>
              <a:rPr lang="en-US" dirty="0"/>
              <a:t>: Discuss uses in photography, agriculture, delivery, and search-and-rescue.</a:t>
            </a:r>
          </a:p>
          <a:p>
            <a:pPr>
              <a:buFont typeface="Arial" panose="020B0604020202020204" pitchFamily="34" charset="0"/>
              <a:buChar char="•"/>
            </a:pPr>
            <a:r>
              <a:rPr lang="en-US" b="1" dirty="0"/>
              <a:t>Real-World Scenarios</a:t>
            </a:r>
            <a:r>
              <a:rPr lang="en-US" dirty="0"/>
              <a:t>: Create mock missions, such as delivering a small object or surveying a site.</a:t>
            </a:r>
          </a:p>
          <a:p>
            <a:endParaRPr lang="en-US" b="1" dirty="0"/>
          </a:p>
          <a:p>
            <a:r>
              <a:rPr lang="en-US" b="1" dirty="0"/>
              <a:t>Learning Connections</a:t>
            </a:r>
          </a:p>
          <a:p>
            <a:endParaRPr lang="en-US" b="1" dirty="0"/>
          </a:p>
          <a:p>
            <a:r>
              <a:rPr lang="en-US" b="1" dirty="0"/>
              <a:t>Principles of Flight</a:t>
            </a:r>
          </a:p>
          <a:p>
            <a:pPr>
              <a:buFont typeface="Arial" panose="020B0604020202020204" pitchFamily="34" charset="0"/>
              <a:buChar char="•"/>
            </a:pPr>
            <a:r>
              <a:rPr lang="en-US" dirty="0"/>
              <a:t>Compare how drones achieve lift and stability using rotors to how airplanes use wings.</a:t>
            </a:r>
          </a:p>
          <a:p>
            <a:pPr>
              <a:buFont typeface="Arial" panose="020B0604020202020204" pitchFamily="34" charset="0"/>
              <a:buChar char="•"/>
            </a:pPr>
            <a:r>
              <a:rPr lang="en-US" dirty="0"/>
              <a:t>Discuss how drones use GPS and gyroscopes for navigation and stability.</a:t>
            </a:r>
          </a:p>
          <a:p>
            <a:endParaRPr lang="en-US" b="1" dirty="0"/>
          </a:p>
          <a:p>
            <a:r>
              <a:rPr lang="en-US" b="1" dirty="0"/>
              <a:t>Aviation Technology</a:t>
            </a:r>
          </a:p>
          <a:p>
            <a:pPr>
              <a:buFont typeface="Arial" panose="020B0604020202020204" pitchFamily="34" charset="0"/>
              <a:buChar char="•"/>
            </a:pPr>
            <a:r>
              <a:rPr lang="en-US" dirty="0"/>
              <a:t>Highlight similarities and differences between piloting drones and airplanes.</a:t>
            </a:r>
          </a:p>
          <a:p>
            <a:pPr>
              <a:buFont typeface="Arial" panose="020B0604020202020204" pitchFamily="34" charset="0"/>
              <a:buChar char="•"/>
            </a:pPr>
            <a:r>
              <a:rPr lang="en-US" dirty="0"/>
              <a:t>Touch on FAA drone regulations and safe flying practices.</a:t>
            </a:r>
          </a:p>
          <a:p>
            <a:endParaRPr lang="en-US" b="1" dirty="0"/>
          </a:p>
          <a:p>
            <a:r>
              <a:rPr lang="en-US" b="1" dirty="0"/>
              <a:t>Enhancements and Challenges</a:t>
            </a:r>
          </a:p>
          <a:p>
            <a:pPr>
              <a:buFont typeface="+mj-lt"/>
              <a:buAutoNum type="arabicPeriod"/>
            </a:pPr>
            <a:r>
              <a:rPr lang="en-US" b="1" dirty="0"/>
              <a:t>Timed Course</a:t>
            </a:r>
            <a:r>
              <a:rPr lang="en-US" dirty="0"/>
              <a:t>:  Add a timer to make the obstacle course competitive.</a:t>
            </a:r>
          </a:p>
          <a:p>
            <a:pPr>
              <a:buFont typeface="+mj-lt"/>
              <a:buAutoNum type="arabicPeriod"/>
            </a:pPr>
            <a:r>
              <a:rPr lang="en-US" b="1" dirty="0"/>
              <a:t>Camera Use</a:t>
            </a:r>
            <a:r>
              <a:rPr lang="en-US" dirty="0"/>
              <a:t>: If drones have cameras, challenge Scouts to take a photo or video from the air.</a:t>
            </a:r>
          </a:p>
          <a:p>
            <a:pPr>
              <a:buFont typeface="+mj-lt"/>
              <a:buAutoNum type="arabicPeriod"/>
            </a:pPr>
            <a:r>
              <a:rPr lang="en-US" b="1" dirty="0"/>
              <a:t>Teamwork Exercise</a:t>
            </a:r>
            <a:r>
              <a:rPr lang="en-US" dirty="0"/>
              <a:t>:  Assign roles (pilot, navigator, safety officer) for teamwork and communication practice.</a:t>
            </a:r>
          </a:p>
          <a:p>
            <a:pPr>
              <a:buFont typeface="+mj-lt"/>
              <a:buAutoNum type="arabicPeriod"/>
            </a:pPr>
            <a:r>
              <a:rPr lang="en-US" b="1" dirty="0"/>
              <a:t>STEM Extension</a:t>
            </a:r>
            <a:r>
              <a:rPr lang="en-US" dirty="0"/>
              <a:t>:  Discuss drone programming and automation basics, such as waypoints or pre-set routes.</a:t>
            </a:r>
          </a:p>
          <a:p>
            <a:endParaRPr lang="en-US" b="1" dirty="0"/>
          </a:p>
          <a:p>
            <a:r>
              <a:rPr lang="en-US" b="1" dirty="0"/>
              <a:t>Safety and Supervision</a:t>
            </a:r>
          </a:p>
          <a:p>
            <a:pPr>
              <a:buFont typeface="Arial" panose="020B0604020202020204" pitchFamily="34" charset="0"/>
              <a:buChar char="•"/>
            </a:pPr>
            <a:r>
              <a:rPr lang="en-US" dirty="0"/>
              <a:t>Limit drone use to a controlled area.</a:t>
            </a:r>
          </a:p>
          <a:p>
            <a:pPr>
              <a:buFont typeface="Arial" panose="020B0604020202020204" pitchFamily="34" charset="0"/>
              <a:buChar char="•"/>
            </a:pPr>
            <a:r>
              <a:rPr lang="en-US" dirty="0"/>
              <a:t>Ensure Scouts understand emergency procedures for losing control or low battery situations.</a:t>
            </a:r>
          </a:p>
          <a:p>
            <a:pPr>
              <a:buFont typeface="Arial" panose="020B0604020202020204" pitchFamily="34" charset="0"/>
              <a:buChar char="•"/>
            </a:pPr>
            <a:endParaRPr lang="en-US" dirty="0"/>
          </a:p>
          <a:p>
            <a:pPr marL="0" marR="0" algn="ctr"/>
            <a:r>
              <a:rPr lang="en-US" sz="1200" b="1" dirty="0">
                <a:solidFill>
                  <a:srgbClr val="242424"/>
                </a:solidFill>
                <a:effectLst/>
                <a:latin typeface="Aptos" panose="020B0004020202020204" pitchFamily="34" charset="0"/>
                <a:ea typeface="Times New Roman" panose="02020603050405020304" pitchFamily="18" charset="0"/>
              </a:rPr>
              <a:t>Aviation Merit Badge: Requirement 2 (c)</a:t>
            </a:r>
            <a:endParaRPr lang="en-US" sz="1200" dirty="0">
              <a:effectLst/>
              <a:latin typeface="Times New Roman" panose="02020603050405020304" pitchFamily="18" charset="0"/>
              <a:ea typeface="Times New Roman" panose="02020603050405020304" pitchFamily="18" charset="0"/>
            </a:endParaRPr>
          </a:p>
          <a:p>
            <a:pPr marL="0" marR="0"/>
            <a:r>
              <a:rPr lang="en-US" sz="1200" b="1" dirty="0">
                <a:solidFill>
                  <a:srgbClr val="242424"/>
                </a:solidFill>
                <a:effectLst/>
                <a:latin typeface="Aptos" panose="020B00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r>
              <a:rPr lang="en-US" sz="1200" b="1" dirty="0">
                <a:solidFill>
                  <a:srgbClr val="242424"/>
                </a:solidFill>
                <a:effectLst/>
                <a:latin typeface="Aptos" panose="020B0004020202020204" pitchFamily="34" charset="0"/>
                <a:ea typeface="Times New Roman" panose="02020603050405020304" pitchFamily="18" charset="0"/>
              </a:rPr>
              <a:t>Requirement</a:t>
            </a:r>
            <a:r>
              <a:rPr lang="en-US" sz="1200" dirty="0">
                <a:solidFill>
                  <a:srgbClr val="242424"/>
                </a:solidFill>
                <a:effectLst/>
                <a:latin typeface="Aptos" panose="020B0004020202020204" pitchFamily="34" charset="0"/>
                <a:ea typeface="Times New Roman" panose="02020603050405020304" pitchFamily="18" charset="0"/>
              </a:rPr>
              <a:t>: Build (or obtain) and fly a fuel-driven or battery-powered electric model aircraft or drone. Describe safety rules for building and flying remote aircraft. Describe safety rules for fuel and/or battery packs.</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242424"/>
                </a:solidFill>
                <a:effectLst/>
                <a:latin typeface="Aptos" panose="020B000402020202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r>
              <a:rPr lang="en-US" sz="1200" b="1" dirty="0">
                <a:solidFill>
                  <a:srgbClr val="242424"/>
                </a:solidFill>
                <a:effectLst/>
                <a:latin typeface="Aptos" panose="020B0004020202020204" pitchFamily="34" charset="0"/>
                <a:ea typeface="Times New Roman" panose="02020603050405020304" pitchFamily="18" charset="0"/>
              </a:rPr>
              <a:t>Materials needed:</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200" b="1" dirty="0">
                <a:solidFill>
                  <a:srgbClr val="242424"/>
                </a:solidFill>
                <a:effectLst/>
                <a:latin typeface="Aptos" panose="020B0004020202020204" pitchFamily="34" charset="0"/>
                <a:ea typeface="Times New Roman" panose="02020603050405020304" pitchFamily="18" charset="0"/>
              </a:rPr>
              <a:t>Drone(s).</a:t>
            </a:r>
            <a:r>
              <a:rPr lang="en-US" sz="1200" dirty="0">
                <a:solidFill>
                  <a:srgbClr val="242424"/>
                </a:solidFill>
                <a:effectLst/>
                <a:latin typeface="Aptos" panose="020B0004020202020204" pitchFamily="34" charset="0"/>
                <a:ea typeface="Times New Roman" panose="02020603050405020304" pitchFamily="18" charset="0"/>
              </a:rPr>
              <a:t>  We used the DJI Tello drone (</a:t>
            </a:r>
            <a:r>
              <a:rPr lang="en-US" sz="1200" u="sng" dirty="0">
                <a:solidFill>
                  <a:srgbClr val="000000"/>
                </a:solidFill>
                <a:effectLst/>
                <a:latin typeface="Aptos" panose="020B0004020202020204" pitchFamily="34" charset="0"/>
                <a:ea typeface="Times New Roman" panose="02020603050405020304" pitchFamily="18" charset="0"/>
                <a:hlinkClick r:id="rId3"/>
              </a:rPr>
              <a:t>https://www.ryzerobotics.com/tello</a:t>
            </a:r>
            <a:r>
              <a:rPr lang="en-US" sz="1200" dirty="0">
                <a:solidFill>
                  <a:srgbClr val="242424"/>
                </a:solidFill>
                <a:effectLst/>
                <a:latin typeface="Aptos" panose="020B0004020202020204" pitchFamily="34" charset="0"/>
                <a:ea typeface="Times New Roman" panose="02020603050405020304" pitchFamily="18" charset="0"/>
              </a:rPr>
              <a:t>) which was relatively inexpensive (~$100) and extremely easy to set up and use.  Ideally, each scout would pay a program fee so that you can provide each scout their own drone – but if not, easily shared.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b="1" dirty="0">
                <a:solidFill>
                  <a:srgbClr val="242424"/>
                </a:solidFill>
                <a:effectLst/>
                <a:latin typeface="Aptos" panose="020B0004020202020204" pitchFamily="34" charset="0"/>
                <a:ea typeface="Times New Roman" panose="02020603050405020304" pitchFamily="18" charset="0"/>
              </a:rPr>
              <a:t>Charging station.</a:t>
            </a:r>
            <a:r>
              <a:rPr lang="en-US" sz="1200" dirty="0">
                <a:solidFill>
                  <a:srgbClr val="242424"/>
                </a:solidFill>
                <a:effectLst/>
                <a:latin typeface="Aptos" panose="020B0004020202020204" pitchFamily="34" charset="0"/>
                <a:ea typeface="Times New Roman" panose="02020603050405020304" pitchFamily="18" charset="0"/>
              </a:rPr>
              <a:t>  The batteries only last for ~15 minutes of flight time, and while 3 batteries are provided, they seem to drain quickly!  Here is the setup I used:  </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Charging station:  </a:t>
            </a:r>
            <a:r>
              <a:rPr lang="en-US" sz="1200" u="sng" dirty="0">
                <a:solidFill>
                  <a:srgbClr val="000000"/>
                </a:solidFill>
                <a:effectLst/>
                <a:latin typeface="Aptos" panose="020B0004020202020204" pitchFamily="34" charset="0"/>
                <a:ea typeface="Times New Roman" panose="02020603050405020304" pitchFamily="18" charset="0"/>
                <a:hlinkClick r:id="rId4"/>
              </a:rPr>
              <a:t>https://www.amazon.com/gp/product/B0CRR75PKS/ref=ppx_yo_dt_b_search_asin_title?ie=UTF8&amp;th=1</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Charging cables:  </a:t>
            </a:r>
            <a:r>
              <a:rPr lang="en-US" sz="1200" u="sng" dirty="0">
                <a:solidFill>
                  <a:srgbClr val="000000"/>
                </a:solidFill>
                <a:effectLst/>
                <a:latin typeface="Aptos" panose="020B0004020202020204" pitchFamily="34" charset="0"/>
                <a:ea typeface="Times New Roman" panose="02020603050405020304" pitchFamily="18" charset="0"/>
                <a:hlinkClick r:id="rId5"/>
              </a:rPr>
              <a:t>https://www.amazon.com/gp/product/B09G61XCZN/ref=ppx_yo_dt_b_search_asin_title?ie=UTF8&amp;psc=1</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b="1" dirty="0">
                <a:solidFill>
                  <a:srgbClr val="242424"/>
                </a:solidFill>
                <a:effectLst/>
                <a:latin typeface="Aptos" panose="020B0004020202020204" pitchFamily="34" charset="0"/>
                <a:ea typeface="Times New Roman" panose="02020603050405020304" pitchFamily="18" charset="0"/>
              </a:rPr>
              <a:t>Obstacle course.</a:t>
            </a:r>
            <a:r>
              <a:rPr lang="en-US" sz="1200" dirty="0">
                <a:solidFill>
                  <a:srgbClr val="242424"/>
                </a:solidFill>
                <a:effectLst/>
                <a:latin typeface="Aptos" panose="020B0004020202020204" pitchFamily="34" charset="0"/>
                <a:ea typeface="Times New Roman" panose="02020603050405020304" pitchFamily="18" charset="0"/>
              </a:rPr>
              <a:t>  Ours was courtesy of the Charlotte Drone Exploring Post, made out of 1 ½” PVC pipe (see photos).  It’s actually quite easy to make your own!  Alternatively you can use tables, chairs, hula-hoops, etc.</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b="1" dirty="0">
                <a:solidFill>
                  <a:srgbClr val="242424"/>
                </a:solidFill>
                <a:effectLst/>
                <a:latin typeface="Aptos" panose="020B0004020202020204" pitchFamily="34" charset="0"/>
                <a:ea typeface="Times New Roman" panose="02020603050405020304" pitchFamily="18" charset="0"/>
              </a:rPr>
              <a:t>Helipads.</a:t>
            </a:r>
            <a:r>
              <a:rPr lang="en-US" sz="1200" dirty="0">
                <a:solidFill>
                  <a:srgbClr val="242424"/>
                </a:solidFill>
                <a:effectLst/>
                <a:latin typeface="Aptos" panose="020B0004020202020204" pitchFamily="34" charset="0"/>
                <a:ea typeface="Times New Roman" panose="02020603050405020304" pitchFamily="18" charset="0"/>
              </a:rPr>
              <a:t>  These are completely optional, but very fun – especially if you set up an obstacle course race:  </a:t>
            </a:r>
            <a:r>
              <a:rPr lang="en-US" sz="1200" u="sng" dirty="0">
                <a:solidFill>
                  <a:srgbClr val="000000"/>
                </a:solidFill>
                <a:effectLst/>
                <a:latin typeface="Aptos" panose="020B0004020202020204" pitchFamily="34" charset="0"/>
                <a:ea typeface="Times New Roman" panose="02020603050405020304" pitchFamily="18" charset="0"/>
                <a:hlinkClick r:id="rId6"/>
              </a:rPr>
              <a:t>https://www.amazon.com/gp/product/B097JT3LRV/ref=ppx_yo_dt_b_search_asin_title?ie=UTF8&amp;psc=1</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b="1" dirty="0">
                <a:solidFill>
                  <a:srgbClr val="242424"/>
                </a:solidFill>
                <a:effectLst/>
                <a:latin typeface="Aptos" panose="020B0004020202020204" pitchFamily="34" charset="0"/>
                <a:ea typeface="Times New Roman" panose="02020603050405020304" pitchFamily="18" charset="0"/>
              </a:rPr>
              <a:t>Mobile device(s).</a:t>
            </a:r>
            <a:r>
              <a:rPr lang="en-US" sz="1200" dirty="0">
                <a:solidFill>
                  <a:srgbClr val="242424"/>
                </a:solidFill>
                <a:effectLst/>
                <a:latin typeface="Aptos" panose="020B0004020202020204" pitchFamily="34" charset="0"/>
                <a:ea typeface="Times New Roman" panose="02020603050405020304" pitchFamily="18" charset="0"/>
              </a:rPr>
              <a:t>  The drones connect to, and are controlled by, the mobile device. You may have to tweak the phone’s cellular settings, based on the phone/service provider.  The drone connects to the hone via its own Wi-Fi (not Bluetooth)</a:t>
            </a:r>
            <a:endParaRPr lang="en-US" sz="1200" dirty="0">
              <a:effectLst/>
              <a:latin typeface="Times New Roman" panose="02020603050405020304" pitchFamily="18" charset="0"/>
              <a:ea typeface="Times New Roman" panose="02020603050405020304" pitchFamily="18" charset="0"/>
            </a:endParaRPr>
          </a:p>
          <a:p>
            <a:pPr marL="0" marR="0"/>
            <a:r>
              <a:rPr lang="en-US" sz="1200" dirty="0">
                <a:solidFill>
                  <a:srgbClr val="242424"/>
                </a:solidFill>
                <a:effectLst/>
                <a:latin typeface="Aptos" panose="020B0004020202020204" pitchFamily="34" charset="0"/>
                <a:ea typeface="Times New Roman" panose="02020603050405020304" pitchFamily="18" charset="0"/>
              </a:rPr>
              <a:t> </a:t>
            </a:r>
            <a:br>
              <a:rPr lang="en-US" sz="1200" b="1" dirty="0">
                <a:solidFill>
                  <a:srgbClr val="242424"/>
                </a:solidFill>
                <a:effectLst/>
                <a:latin typeface="Aptos" panose="020B0004020202020204" pitchFamily="34" charset="0"/>
                <a:ea typeface="Aptos" panose="020B0004020202020204" pitchFamily="34" charset="0"/>
                <a:cs typeface="Times New Roman" panose="02020603050405020304" pitchFamily="18" charset="0"/>
              </a:rPr>
            </a:br>
            <a:r>
              <a:rPr lang="en-US" sz="1200" b="1" kern="0" dirty="0">
                <a:solidFill>
                  <a:srgbClr val="242424"/>
                </a:solidFill>
                <a:effectLst/>
                <a:latin typeface="Aptos" panose="020B0004020202020204" pitchFamily="34" charset="0"/>
                <a:ea typeface="Times New Roman" panose="02020603050405020304" pitchFamily="18" charset="0"/>
                <a:cs typeface="Times New Roman" panose="02020603050405020304" pitchFamily="18" charset="0"/>
              </a:rPr>
              <a:t>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200" b="1" dirty="0">
                <a:solidFill>
                  <a:srgbClr val="242424"/>
                </a:solidFill>
                <a:effectLst/>
                <a:latin typeface="Aptos" panose="020B0004020202020204" pitchFamily="34" charset="0"/>
                <a:ea typeface="Times New Roman" panose="02020603050405020304" pitchFamily="18" charset="0"/>
              </a:rPr>
              <a:t>Activity:</a:t>
            </a:r>
            <a:endParaRPr lang="en-US" sz="12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200" dirty="0">
                <a:solidFill>
                  <a:srgbClr val="242424"/>
                </a:solidFill>
                <a:effectLst/>
                <a:latin typeface="Aptos" panose="020B0004020202020204" pitchFamily="34" charset="0"/>
                <a:ea typeface="Times New Roman" panose="02020603050405020304" pitchFamily="18" charset="0"/>
              </a:rPr>
              <a:t>Drone safety rules:</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b="1" dirty="0">
                <a:solidFill>
                  <a:srgbClr val="242424"/>
                </a:solidFill>
                <a:effectLst/>
                <a:latin typeface="Aptos" panose="020B0004020202020204" pitchFamily="34" charset="0"/>
                <a:ea typeface="Times New Roman" panose="02020603050405020304" pitchFamily="18" charset="0"/>
              </a:rPr>
              <a:t>Building/Flying:</a:t>
            </a:r>
            <a:r>
              <a:rPr lang="en-US" sz="1200" dirty="0">
                <a:solidFill>
                  <a:srgbClr val="242424"/>
                </a:solidFill>
                <a:effectLst/>
                <a:latin typeface="Aptos" panose="020B0004020202020204" pitchFamily="34" charset="0"/>
                <a:ea typeface="Times New Roman" panose="02020603050405020304" pitchFamily="18" charset="0"/>
              </a:rPr>
              <a:t>  Ideally, have counselor or other trained adult complete the FAA-approved TRUST drone safety course: (</a:t>
            </a:r>
            <a:r>
              <a:rPr lang="en-US" sz="1200" u="sng" dirty="0">
                <a:solidFill>
                  <a:srgbClr val="000000"/>
                </a:solidFill>
                <a:effectLst/>
                <a:latin typeface="Aptos" panose="020B0004020202020204" pitchFamily="34" charset="0"/>
                <a:ea typeface="Times New Roman" panose="02020603050405020304" pitchFamily="18" charset="0"/>
                <a:hlinkClick r:id="rId7"/>
              </a:rPr>
              <a:t>https://www.faa.gov/uas/recreational_flyers/knowledge_test_updates</a:t>
            </a:r>
            <a:r>
              <a:rPr lang="en-US" sz="1200" dirty="0">
                <a:solidFill>
                  <a:srgbClr val="242424"/>
                </a:solidFill>
                <a:effectLst/>
                <a:latin typeface="Aptos" panose="020B0004020202020204" pitchFamily="34" charset="0"/>
                <a:ea typeface="Times New Roman" panose="02020603050405020304" pitchFamily="18" charset="0"/>
              </a:rPr>
              <a:t>)</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b="1" dirty="0">
                <a:solidFill>
                  <a:srgbClr val="242424"/>
                </a:solidFill>
                <a:effectLst/>
                <a:latin typeface="Aptos" panose="020B0004020202020204" pitchFamily="34" charset="0"/>
                <a:ea typeface="Times New Roman" panose="02020603050405020304" pitchFamily="18" charset="0"/>
              </a:rPr>
              <a:t>Battery Packs:</a:t>
            </a:r>
            <a:r>
              <a:rPr lang="en-US" sz="1200" dirty="0">
                <a:solidFill>
                  <a:srgbClr val="242424"/>
                </a:solidFill>
                <a:effectLst/>
                <a:latin typeface="Aptos" panose="020B0004020202020204" pitchFamily="34" charset="0"/>
                <a:ea typeface="Times New Roman" panose="02020603050405020304" pitchFamily="18" charset="0"/>
              </a:rPr>
              <a:t>  Review these materials with the Scouts:  </a:t>
            </a:r>
            <a:r>
              <a:rPr lang="en-US" sz="1200" u="sng" dirty="0">
                <a:solidFill>
                  <a:srgbClr val="000000"/>
                </a:solidFill>
                <a:effectLst/>
                <a:latin typeface="Aptos" panose="020B0004020202020204" pitchFamily="34" charset="0"/>
                <a:ea typeface="Times New Roman" panose="02020603050405020304" pitchFamily="18" charset="0"/>
                <a:hlinkClick r:id="rId8"/>
              </a:rPr>
              <a:t>https://pilotinstitute.com/drone-battery-safety/</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dirty="0">
                <a:solidFill>
                  <a:srgbClr val="242424"/>
                </a:solidFill>
                <a:effectLst/>
                <a:latin typeface="Aptos" panose="020B0004020202020204" pitchFamily="34" charset="0"/>
                <a:ea typeface="Times New Roman" panose="02020603050405020304" pitchFamily="18" charset="0"/>
              </a:rPr>
              <a:t>Drone set-up:  </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Make sure the battery packs are fully charged!</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Mark each drone with the Scout’s last name, so they do not get mixed up. I used an Avery label-maker.</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One at a time (so Wi-Fi names do not get mixed up), connect the phones to the drone. Download the Tello app and follow the instructions.  Once connected, rename the Wi-Fi to the Scout’s name to avoid confusion.</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Have one counselor teach the basic instructions for flying the drone, while the second counselor begins connecting the next Scout to their drone.</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dirty="0">
                <a:solidFill>
                  <a:srgbClr val="242424"/>
                </a:solidFill>
                <a:effectLst/>
                <a:latin typeface="Aptos" panose="020B0004020202020204" pitchFamily="34" charset="0"/>
                <a:ea typeface="Times New Roman" panose="02020603050405020304" pitchFamily="18" charset="0"/>
              </a:rPr>
              <a:t>Individual flights:</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Allow each Scout to fly their drone for 15-30 minutes; they may need to change battery packs.</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Start indoors (if possible); then, when the Scout has sufficient proficiency, allow them to fly the drone outside in a clear field. Avoid trees!</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Once they are comfortable with the drone operation (will vary by Scout), then show them how to take/record photos and videos on their phone.</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dirty="0">
                <a:solidFill>
                  <a:srgbClr val="242424"/>
                </a:solidFill>
                <a:effectLst/>
                <a:latin typeface="Aptos" panose="020B0004020202020204" pitchFamily="34" charset="0"/>
                <a:ea typeface="Times New Roman" panose="02020603050405020304" pitchFamily="18" charset="0"/>
              </a:rPr>
              <a:t>Racing:</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Once all Scouts are proficient with flying their drones, and recording photos/videos, they are ready to race!</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Place two helipads on one end of the room (or field, if you need to do this outdoors).  Create two duplicate obstacle courses.  Pair up Scouts according to their abilities and have them race!  </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For the first round of races, allow the Scouts to “follow” their drones – and recover them as needed.  For future races, make it more challenging by requiring them to operate the drone by looking at their phone ONLY – i.e., they cannot physically se the drone, only watching the video from the drone’s perspective.  Then, if they “crash”, it’s game over for them!</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600"/>
              </a:spcBef>
              <a:buFont typeface="Symbol" panose="05050102010706020507" pitchFamily="18" charset="2"/>
              <a:buChar char=""/>
            </a:pPr>
            <a:r>
              <a:rPr lang="en-US" sz="1200" dirty="0">
                <a:solidFill>
                  <a:srgbClr val="242424"/>
                </a:solidFill>
                <a:effectLst/>
                <a:latin typeface="Aptos" panose="020B0004020202020204" pitchFamily="34" charset="0"/>
                <a:ea typeface="Times New Roman" panose="02020603050405020304" pitchFamily="18" charset="0"/>
              </a:rPr>
              <a:t>Follow up:</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Ask the Scouts for feedback – what did they think?  What was easy for them, most difficult?  What could have been better with the activity?</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Share some of the opportunities for careers in piloting drones – real estate, surveillance, geographic surveying, etc.</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200" dirty="0">
                <a:solidFill>
                  <a:srgbClr val="242424"/>
                </a:solidFill>
                <a:effectLst/>
                <a:latin typeface="Aptos" panose="020B0004020202020204" pitchFamily="34" charset="0"/>
                <a:ea typeface="Times New Roman" panose="02020603050405020304" pitchFamily="18" charset="0"/>
              </a:rPr>
              <a:t>Encourage them to fly their drones at camp, take photos/videos and share them with the Camp Director!</a:t>
            </a:r>
            <a:endParaRPr lang="en-US" sz="1200" dirty="0">
              <a:effectLst/>
              <a:latin typeface="Times New Roman" panose="02020603050405020304" pitchFamily="18" charset="0"/>
              <a:ea typeface="Times New Roman" panose="02020603050405020304" pitchFamily="18" charset="0"/>
            </a:endParaRPr>
          </a:p>
          <a:p>
            <a:pPr>
              <a:buFont typeface="Arial" panose="020B0604020202020204" pitchFamily="34" charset="0"/>
              <a:buNone/>
            </a:pPr>
            <a:endParaRPr lang="en-US" dirty="0"/>
          </a:p>
          <a:p>
            <a:endParaRPr lang="en-US" dirty="0"/>
          </a:p>
        </p:txBody>
      </p:sp>
      <p:sp>
        <p:nvSpPr>
          <p:cNvPr id="4" name="Slide Number Placeholder 3">
            <a:extLst>
              <a:ext uri="{FF2B5EF4-FFF2-40B4-BE49-F238E27FC236}">
                <a16:creationId xmlns:a16="http://schemas.microsoft.com/office/drawing/2014/main" id="{2C1BEC6A-E734-914D-C3C0-912C9EDA205E}"/>
              </a:ext>
            </a:extLst>
          </p:cNvPr>
          <p:cNvSpPr>
            <a:spLocks noGrp="1"/>
          </p:cNvSpPr>
          <p:nvPr>
            <p:ph type="sldNum" sz="quarter" idx="5"/>
          </p:nvPr>
        </p:nvSpPr>
        <p:spPr/>
        <p:txBody>
          <a:bodyPr/>
          <a:lstStyle/>
          <a:p>
            <a:fld id="{831C6D8E-FEC4-4BA3-A045-EFCE94843474}" type="slidenum">
              <a:rPr lang="en-US" smtClean="0"/>
              <a:t>19</a:t>
            </a:fld>
            <a:endParaRPr lang="en-US"/>
          </a:p>
        </p:txBody>
      </p:sp>
    </p:spTree>
    <p:extLst>
      <p:ext uri="{BB962C8B-B14F-4D97-AF65-F5344CB8AC3E}">
        <p14:creationId xmlns:p14="http://schemas.microsoft.com/office/powerpoint/2010/main" val="1674322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515354"/>
                </a:solidFill>
                <a:effectLst/>
                <a:latin typeface="Roboto" panose="02000000000000000000" pitchFamily="2" charset="0"/>
              </a:rPr>
              <a:t>While some of these may appear “larger than life,” it is important to know that most of these are based on real people doing real things – men and women who once were just like you!</a:t>
            </a:r>
          </a:p>
          <a:p>
            <a:pPr algn="l">
              <a:buNone/>
            </a:pPr>
            <a:r>
              <a:rPr lang="en-US" b="0" i="0" dirty="0">
                <a:solidFill>
                  <a:srgbClr val="515354"/>
                </a:solidFill>
                <a:effectLst/>
                <a:latin typeface="Roboto" panose="02000000000000000000" pitchFamily="2" charset="0"/>
              </a:rPr>
              <a:t> </a:t>
            </a:r>
          </a:p>
          <a:p>
            <a:pPr algn="l"/>
            <a:r>
              <a:rPr lang="en-US" b="0" i="1" dirty="0">
                <a:solidFill>
                  <a:srgbClr val="515354"/>
                </a:solidFill>
                <a:effectLst/>
                <a:latin typeface="Roboto" panose="02000000000000000000" pitchFamily="2" charset="0"/>
              </a:rPr>
              <a:t>Click the images to see the movie trailer.</a:t>
            </a:r>
            <a:endParaRPr lang="en-US" b="0" i="0" dirty="0">
              <a:solidFill>
                <a:srgbClr val="515354"/>
              </a:solidFill>
              <a:effectLst/>
              <a:latin typeface="Roboto" panose="02000000000000000000" pitchFamily="2" charset="0"/>
            </a:endParaRPr>
          </a:p>
        </p:txBody>
      </p:sp>
      <p:sp>
        <p:nvSpPr>
          <p:cNvPr id="4" name="Slide Number Placeholder 3"/>
          <p:cNvSpPr>
            <a:spLocks noGrp="1"/>
          </p:cNvSpPr>
          <p:nvPr>
            <p:ph type="sldNum" sz="quarter" idx="5"/>
          </p:nvPr>
        </p:nvSpPr>
        <p:spPr/>
        <p:txBody>
          <a:bodyPr/>
          <a:lstStyle/>
          <a:p>
            <a:fld id="{831C6D8E-FEC4-4BA3-A045-EFCE94843474}" type="slidenum">
              <a:rPr lang="en-US" smtClean="0"/>
              <a:t>2</a:t>
            </a:fld>
            <a:endParaRPr lang="en-US"/>
          </a:p>
        </p:txBody>
      </p:sp>
    </p:spTree>
    <p:extLst>
      <p:ext uri="{BB962C8B-B14F-4D97-AF65-F5344CB8AC3E}">
        <p14:creationId xmlns:p14="http://schemas.microsoft.com/office/powerpoint/2010/main" val="1711992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0C3FC-76FA-11F3-1507-82987278A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AA913-9FEB-6A56-0241-4CA854974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8DF493-8253-4319-AFE9-ADAF3AA1984E}"/>
              </a:ext>
            </a:extLst>
          </p:cNvPr>
          <p:cNvSpPr>
            <a:spLocks noGrp="1"/>
          </p:cNvSpPr>
          <p:nvPr>
            <p:ph type="body" idx="1"/>
          </p:nvPr>
        </p:nvSpPr>
        <p:spPr/>
        <p:txBody>
          <a:bodyPr/>
          <a:lstStyle/>
          <a:p>
            <a:pPr marL="0" marR="0"/>
            <a:r>
              <a:rPr lang="en-US" sz="1800" dirty="0">
                <a:solidFill>
                  <a:srgbClr val="242424"/>
                </a:solidFill>
                <a:effectLst/>
                <a:latin typeface="Aptos" panose="020B0004020202020204" pitchFamily="34" charset="0"/>
                <a:ea typeface="Times New Roman" panose="02020603050405020304" pitchFamily="18" charset="0"/>
              </a:rPr>
              <a:t>3.</a:t>
            </a:r>
            <a:r>
              <a:rPr lang="en-US" sz="1800" b="1" dirty="0">
                <a:solidFill>
                  <a:srgbClr val="242424"/>
                </a:solidFill>
                <a:effectLst/>
                <a:latin typeface="Aptos" panose="020B0004020202020204" pitchFamily="34" charset="0"/>
                <a:ea typeface="Times New Roman" panose="02020603050405020304" pitchFamily="18" charset="0"/>
              </a:rPr>
              <a:t> Flight Operations.</a:t>
            </a:r>
            <a:r>
              <a:rPr lang="en-US" sz="1800" dirty="0">
                <a:solidFill>
                  <a:srgbClr val="242424"/>
                </a:solidFill>
                <a:effectLst/>
                <a:latin typeface="Aptos" panose="020B0004020202020204" pitchFamily="34" charset="0"/>
                <a:ea typeface="Times New Roman" panose="02020603050405020304" pitchFamily="18" charset="0"/>
              </a:rPr>
              <a:t>  Do TWO of the following:</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242424"/>
                </a:solidFill>
                <a:effectLst/>
                <a:latin typeface="Aptos" panose="020B00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Using a flight simulator software package, set a course and fly the headings you have established with a successful take-off and landing.</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Under supervision, perform a preflight inspection of an aircraft.</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Observe and/or participate in an aircraft maintenance activity.  Describe the maintenance schedule and requirements for an aircraft of your choice.</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Obtain and learn how to read an aeronautical chart. Measure a true course on the chart; correct it for magnetic variation, compass deviation, and wind drift to determine a navigational heading for an aircraft.</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With your parents or guardian’s permission, take a discovery flight in an aircraft. Record the date, place, type of aircraft, and duration of flight.  Report on your impressions of the flight.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898878A-DE71-0888-0031-17F12571369F}"/>
              </a:ext>
            </a:extLst>
          </p:cNvPr>
          <p:cNvSpPr>
            <a:spLocks noGrp="1"/>
          </p:cNvSpPr>
          <p:nvPr>
            <p:ph type="sldNum" sz="quarter" idx="5"/>
          </p:nvPr>
        </p:nvSpPr>
        <p:spPr/>
        <p:txBody>
          <a:bodyPr/>
          <a:lstStyle/>
          <a:p>
            <a:fld id="{831C6D8E-FEC4-4BA3-A045-EFCE94843474}" type="slidenum">
              <a:rPr lang="en-US" smtClean="0"/>
              <a:t>20</a:t>
            </a:fld>
            <a:endParaRPr lang="en-US"/>
          </a:p>
        </p:txBody>
      </p:sp>
    </p:spTree>
    <p:extLst>
      <p:ext uri="{BB962C8B-B14F-4D97-AF65-F5344CB8AC3E}">
        <p14:creationId xmlns:p14="http://schemas.microsoft.com/office/powerpoint/2010/main" val="3716821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E6F95-974F-7E1F-AA1B-783148ADD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155607-EAEA-1C53-7109-D419A5CE2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307B6-4B03-78EF-71BF-FCC0955676BB}"/>
              </a:ext>
            </a:extLst>
          </p:cNvPr>
          <p:cNvSpPr>
            <a:spLocks noGrp="1"/>
          </p:cNvSpPr>
          <p:nvPr>
            <p:ph type="body" idx="1"/>
          </p:nvPr>
        </p:nvSpPr>
        <p:spPr/>
        <p:txBody>
          <a:bodyPr/>
          <a:lstStyle/>
          <a:p>
            <a:r>
              <a:rPr lang="en-US" dirty="0"/>
              <a:t>Here’s how you can set up the flight simulator exercise:</a:t>
            </a:r>
          </a:p>
          <a:p>
            <a:endParaRPr lang="en-US" dirty="0"/>
          </a:p>
          <a:p>
            <a:r>
              <a:rPr lang="en-US" b="1" dirty="0"/>
              <a:t>1. Choose the Right Flight Simulator</a:t>
            </a:r>
          </a:p>
          <a:p>
            <a:pPr>
              <a:buFont typeface="Arial" panose="020B0604020202020204" pitchFamily="34" charset="0"/>
              <a:buChar char="•"/>
            </a:pPr>
            <a:r>
              <a:rPr lang="en-US" b="1" dirty="0"/>
              <a:t>Options</a:t>
            </a:r>
            <a:r>
              <a:rPr lang="en-US" dirty="0"/>
              <a:t>: Use software like Microsoft Flight Simulator, X-Plane, or a mobile-friendly app if computer access is limited.</a:t>
            </a:r>
          </a:p>
          <a:p>
            <a:pPr>
              <a:buFont typeface="Arial" panose="020B0604020202020204" pitchFamily="34" charset="0"/>
              <a:buChar char="•"/>
            </a:pPr>
            <a:r>
              <a:rPr lang="en-US" b="1" dirty="0"/>
              <a:t>Hardware</a:t>
            </a:r>
            <a:r>
              <a:rPr lang="en-US" dirty="0"/>
              <a:t>: If possible, include a joystick, throttle, and rudder pedals for a more immersive experience.</a:t>
            </a:r>
          </a:p>
          <a:p>
            <a:endParaRPr lang="en-US" b="1" dirty="0"/>
          </a:p>
          <a:p>
            <a:r>
              <a:rPr lang="en-US" b="1" dirty="0"/>
              <a:t>2. Pre-Flight Preparation</a:t>
            </a:r>
          </a:p>
          <a:p>
            <a:pPr>
              <a:buFont typeface="Arial" panose="020B0604020202020204" pitchFamily="34" charset="0"/>
              <a:buChar char="•"/>
            </a:pPr>
            <a:r>
              <a:rPr lang="en-US" b="1" dirty="0"/>
              <a:t>Explain Key Concepts</a:t>
            </a:r>
            <a:r>
              <a:rPr lang="en-US" dirty="0"/>
              <a:t>: Teach basic principles of flight (lift, thrust, drag, and gravity) and controls (yoke, throttle, rudder).</a:t>
            </a:r>
          </a:p>
          <a:p>
            <a:pPr>
              <a:buFont typeface="Arial" panose="020B0604020202020204" pitchFamily="34" charset="0"/>
              <a:buChar char="•"/>
            </a:pPr>
            <a:r>
              <a:rPr lang="en-US" b="1" dirty="0"/>
              <a:t>Aeronautical Charts</a:t>
            </a:r>
            <a:r>
              <a:rPr lang="en-US" dirty="0"/>
              <a:t>: Show them how to read charts and discuss navigation basics.</a:t>
            </a:r>
          </a:p>
          <a:p>
            <a:pPr>
              <a:buFont typeface="Arial" panose="020B0604020202020204" pitchFamily="34" charset="0"/>
              <a:buChar char="•"/>
            </a:pPr>
            <a:r>
              <a:rPr lang="en-US" b="1" dirty="0"/>
              <a:t>Simulator Familiarization</a:t>
            </a:r>
            <a:r>
              <a:rPr lang="en-US" dirty="0"/>
              <a:t>: Demonstrate the interface, controls, and how to read key instruments.</a:t>
            </a:r>
          </a:p>
          <a:p>
            <a:endParaRPr lang="en-US" b="1" dirty="0"/>
          </a:p>
          <a:p>
            <a:r>
              <a:rPr lang="en-US" b="1" dirty="0"/>
              <a:t>3. Create Realistic Scenarios</a:t>
            </a:r>
          </a:p>
          <a:p>
            <a:pPr>
              <a:buFont typeface="Arial" panose="020B0604020202020204" pitchFamily="34" charset="0"/>
              <a:buChar char="•"/>
            </a:pPr>
            <a:r>
              <a:rPr lang="en-US" b="1" dirty="0"/>
              <a:t>Beginner Task</a:t>
            </a:r>
            <a:r>
              <a:rPr lang="en-US" dirty="0"/>
              <a:t>: Take off, fly a simple pattern, and land.</a:t>
            </a:r>
          </a:p>
          <a:p>
            <a:pPr>
              <a:buFont typeface="Arial" panose="020B0604020202020204" pitchFamily="34" charset="0"/>
              <a:buChar char="•"/>
            </a:pPr>
            <a:r>
              <a:rPr lang="en-US" b="1" dirty="0"/>
              <a:t>Intermediate Task</a:t>
            </a:r>
            <a:r>
              <a:rPr lang="en-US" dirty="0"/>
              <a:t>: Navigate to a nearby airport using visual cues or waypoints.</a:t>
            </a:r>
          </a:p>
          <a:p>
            <a:pPr>
              <a:buFont typeface="Arial" panose="020B0604020202020204" pitchFamily="34" charset="0"/>
              <a:buChar char="•"/>
            </a:pPr>
            <a:r>
              <a:rPr lang="en-US" b="1" dirty="0"/>
              <a:t>Challenge</a:t>
            </a:r>
            <a:r>
              <a:rPr lang="en-US" dirty="0"/>
              <a:t>: Introduce weather changes, system failures, or night flying for advanced participants.</a:t>
            </a:r>
          </a:p>
          <a:p>
            <a:endParaRPr lang="en-US" b="1" dirty="0"/>
          </a:p>
          <a:p>
            <a:r>
              <a:rPr lang="en-US" b="1" dirty="0"/>
              <a:t>4. Hands-On Practice</a:t>
            </a:r>
          </a:p>
          <a:p>
            <a:pPr>
              <a:buFont typeface="Arial" panose="020B0604020202020204" pitchFamily="34" charset="0"/>
              <a:buChar char="•"/>
            </a:pPr>
            <a:r>
              <a:rPr lang="en-US" dirty="0"/>
              <a:t>Divide the group into smaller teams for rotation.</a:t>
            </a:r>
          </a:p>
          <a:p>
            <a:pPr>
              <a:buFont typeface="Arial" panose="020B0604020202020204" pitchFamily="34" charset="0"/>
              <a:buChar char="•"/>
            </a:pPr>
            <a:r>
              <a:rPr lang="en-US" dirty="0"/>
              <a:t>Assign each Scout a role (pilot, co-pilot, navigator) for teamwork.</a:t>
            </a:r>
          </a:p>
          <a:p>
            <a:pPr>
              <a:buFont typeface="Arial" panose="020B0604020202020204" pitchFamily="34" charset="0"/>
              <a:buChar char="•"/>
            </a:pPr>
            <a:r>
              <a:rPr lang="en-US" dirty="0"/>
              <a:t>Provide checklists and guide them through the steps during their turn – see example below.</a:t>
            </a:r>
          </a:p>
          <a:p>
            <a:pPr>
              <a:buFont typeface="Arial" panose="020B0604020202020204" pitchFamily="34" charset="0"/>
              <a:buChar char="•"/>
            </a:pPr>
            <a:endParaRPr lang="en-US" dirty="0"/>
          </a:p>
          <a:p>
            <a:pPr lvl="1"/>
            <a:r>
              <a:rPr lang="en-US" b="1" dirty="0"/>
              <a:t>Beginner Flight Example Exercise</a:t>
            </a:r>
          </a:p>
          <a:p>
            <a:pPr lvl="1"/>
            <a:endParaRPr lang="en-US" b="1" dirty="0"/>
          </a:p>
          <a:p>
            <a:pPr lvl="1"/>
            <a:r>
              <a:rPr lang="en-US" b="1" dirty="0"/>
              <a:t>Objective</a:t>
            </a:r>
            <a:r>
              <a:rPr lang="en-US" dirty="0"/>
              <a:t>: Take off, fly a rectangular pattern, and land safely at the same airport.</a:t>
            </a:r>
          </a:p>
          <a:p>
            <a:pPr lvl="1"/>
            <a:endParaRPr lang="en-US" b="1" dirty="0"/>
          </a:p>
          <a:p>
            <a:pPr lvl="1"/>
            <a:r>
              <a:rPr lang="en-US" b="1" dirty="0"/>
              <a:t>Pre-Flight</a:t>
            </a:r>
          </a:p>
          <a:p>
            <a:pPr lvl="1">
              <a:buFont typeface="+mj-lt"/>
              <a:buAutoNum type="arabicPeriod"/>
            </a:pPr>
            <a:r>
              <a:rPr lang="en-US" b="1" dirty="0"/>
              <a:t>Launch Simulator Program</a:t>
            </a:r>
            <a:r>
              <a:rPr lang="en-US" dirty="0"/>
              <a:t>: Select a single-engine aircraft (e.g., Cessna 172).</a:t>
            </a:r>
          </a:p>
          <a:p>
            <a:pPr lvl="1">
              <a:buFont typeface="+mj-lt"/>
              <a:buAutoNum type="arabicPeriod"/>
            </a:pPr>
            <a:endParaRPr lang="en-US" dirty="0"/>
          </a:p>
          <a:p>
            <a:pPr lvl="1">
              <a:buFont typeface="+mj-lt"/>
              <a:buAutoNum type="arabicPeriod"/>
            </a:pPr>
            <a:r>
              <a:rPr lang="en-US" b="1" dirty="0"/>
              <a:t>Set Airport</a:t>
            </a:r>
            <a:r>
              <a:rPr lang="en-US" dirty="0"/>
              <a:t>: Choose a nearby airport with a long runway.  Ideally use a nearby airport, ideally one they might visit for another requirement.</a:t>
            </a:r>
          </a:p>
          <a:p>
            <a:pPr lvl="1">
              <a:buFont typeface="+mj-lt"/>
              <a:buAutoNum type="arabicPeriod"/>
            </a:pPr>
            <a:endParaRPr lang="en-US" dirty="0"/>
          </a:p>
          <a:p>
            <a:pPr lvl="1">
              <a:buFont typeface="+mj-lt"/>
              <a:buAutoNum type="arabicPeriod"/>
            </a:pPr>
            <a:r>
              <a:rPr lang="en-US" b="1" dirty="0"/>
              <a:t>Adjust Weather</a:t>
            </a:r>
            <a:r>
              <a:rPr lang="en-US" dirty="0"/>
              <a:t>: Clear skies, no wind for the first flight.</a:t>
            </a:r>
          </a:p>
          <a:p>
            <a:pPr lvl="1">
              <a:buFont typeface="+mj-lt"/>
              <a:buAutoNum type="arabicPeriod"/>
            </a:pPr>
            <a:endParaRPr lang="en-US" dirty="0"/>
          </a:p>
          <a:p>
            <a:pPr lvl="1">
              <a:buFont typeface="+mj-lt"/>
              <a:buAutoNum type="arabicPeriod"/>
            </a:pPr>
            <a:r>
              <a:rPr lang="en-US" b="1" dirty="0"/>
              <a:t>Review Instruments</a:t>
            </a:r>
            <a:r>
              <a:rPr lang="en-US" dirty="0"/>
              <a:t>:</a:t>
            </a:r>
          </a:p>
          <a:p>
            <a:pPr marL="1200150" lvl="2" indent="-285750">
              <a:buFont typeface="Arial" panose="020B0604020202020204" pitchFamily="34" charset="0"/>
              <a:buChar char="•"/>
            </a:pPr>
            <a:r>
              <a:rPr lang="en-US" b="1" dirty="0"/>
              <a:t>Airspeed Indicator</a:t>
            </a:r>
            <a:endParaRPr lang="en-US" dirty="0"/>
          </a:p>
          <a:p>
            <a:pPr marL="1200150" lvl="2" indent="-285750">
              <a:buFont typeface="Arial" panose="020B0604020202020204" pitchFamily="34" charset="0"/>
              <a:buChar char="•"/>
            </a:pPr>
            <a:r>
              <a:rPr lang="en-US" b="1" dirty="0"/>
              <a:t>Altimeter</a:t>
            </a:r>
            <a:endParaRPr lang="en-US" dirty="0"/>
          </a:p>
          <a:p>
            <a:pPr marL="1200150" lvl="2" indent="-285750">
              <a:buFont typeface="Arial" panose="020B0604020202020204" pitchFamily="34" charset="0"/>
              <a:buChar char="•"/>
            </a:pPr>
            <a:r>
              <a:rPr lang="en-US" b="1" dirty="0"/>
              <a:t>Heading Indicator</a:t>
            </a:r>
            <a:endParaRPr lang="en-US" dirty="0"/>
          </a:p>
          <a:p>
            <a:pPr marL="1200150" lvl="2" indent="-285750">
              <a:buFont typeface="Arial" panose="020B0604020202020204" pitchFamily="34" charset="0"/>
              <a:buChar char="•"/>
            </a:pPr>
            <a:r>
              <a:rPr lang="en-US" b="1" dirty="0"/>
              <a:t>Throttle and Mixture</a:t>
            </a:r>
            <a:endParaRPr lang="en-US" dirty="0"/>
          </a:p>
          <a:p>
            <a:pPr lvl="1"/>
            <a:endParaRPr lang="en-US" b="1" dirty="0"/>
          </a:p>
          <a:p>
            <a:pPr lvl="1"/>
            <a:r>
              <a:rPr lang="en-US" b="1" dirty="0"/>
              <a:t>Takeoff</a:t>
            </a:r>
          </a:p>
          <a:p>
            <a:pPr lvl="1">
              <a:buFont typeface="+mj-lt"/>
              <a:buAutoNum type="arabicPeriod"/>
            </a:pPr>
            <a:r>
              <a:rPr lang="en-US" b="1" dirty="0"/>
              <a:t>Throttle Full Forward</a:t>
            </a:r>
            <a:r>
              <a:rPr lang="en-US" dirty="0"/>
              <a:t>: Gradually increase to takeoff power.</a:t>
            </a:r>
          </a:p>
          <a:p>
            <a:pPr lvl="1">
              <a:buFont typeface="+mj-lt"/>
              <a:buAutoNum type="arabicPeriod"/>
            </a:pPr>
            <a:r>
              <a:rPr lang="en-US" b="1" dirty="0"/>
              <a:t>Monitor Airspeed</a:t>
            </a:r>
            <a:r>
              <a:rPr lang="en-US" dirty="0"/>
              <a:t>: Rotate (lift nose) at around 55-60 knots.</a:t>
            </a:r>
          </a:p>
          <a:p>
            <a:pPr lvl="1">
              <a:buFont typeface="+mj-lt"/>
              <a:buAutoNum type="arabicPeriod"/>
            </a:pPr>
            <a:r>
              <a:rPr lang="en-US" b="1" dirty="0"/>
              <a:t>Climb</a:t>
            </a:r>
            <a:r>
              <a:rPr lang="en-US" dirty="0"/>
              <a:t>: Maintain a steady climb at about 75 knots, keeping wings level.</a:t>
            </a:r>
          </a:p>
          <a:p>
            <a:pPr lvl="1"/>
            <a:endParaRPr lang="en-US" b="1" dirty="0"/>
          </a:p>
          <a:p>
            <a:pPr lvl="1"/>
            <a:r>
              <a:rPr lang="en-US" b="1" dirty="0"/>
              <a:t>Flying the Pattern</a:t>
            </a:r>
          </a:p>
          <a:p>
            <a:pPr lvl="1">
              <a:buFont typeface="+mj-lt"/>
              <a:buAutoNum type="arabicPeriod"/>
            </a:pPr>
            <a:r>
              <a:rPr lang="en-US" b="1" dirty="0"/>
              <a:t>Climb to Altitude</a:t>
            </a:r>
            <a:r>
              <a:rPr lang="en-US" dirty="0"/>
              <a:t>: 1,000 feet AGL (Above Ground Level).</a:t>
            </a:r>
          </a:p>
          <a:p>
            <a:pPr lvl="1">
              <a:buFont typeface="+mj-lt"/>
              <a:buAutoNum type="arabicPeriod"/>
            </a:pPr>
            <a:r>
              <a:rPr lang="en-US" b="1" dirty="0"/>
              <a:t>Turn to Crosswind</a:t>
            </a:r>
            <a:r>
              <a:rPr lang="en-US" dirty="0"/>
              <a:t>: 90° left or right (based on runway direction).</a:t>
            </a:r>
          </a:p>
          <a:p>
            <a:pPr lvl="1">
              <a:buFont typeface="+mj-lt"/>
              <a:buAutoNum type="arabicPeriod"/>
            </a:pPr>
            <a:r>
              <a:rPr lang="en-US" b="1" dirty="0"/>
              <a:t>Fly Downwind Leg</a:t>
            </a:r>
            <a:r>
              <a:rPr lang="en-US" dirty="0"/>
              <a:t>: Parallel to the runway at level altitude.</a:t>
            </a:r>
          </a:p>
          <a:p>
            <a:pPr lvl="1">
              <a:buFont typeface="+mj-lt"/>
              <a:buAutoNum type="arabicPeriod"/>
            </a:pPr>
            <a:r>
              <a:rPr lang="en-US" b="1" dirty="0"/>
              <a:t>Turn Base Leg</a:t>
            </a:r>
            <a:r>
              <a:rPr lang="en-US" dirty="0"/>
              <a:t>: Another 90° towards the runway.</a:t>
            </a:r>
          </a:p>
          <a:p>
            <a:pPr lvl="1">
              <a:buFont typeface="+mj-lt"/>
              <a:buAutoNum type="arabicPeriod"/>
            </a:pPr>
            <a:r>
              <a:rPr lang="en-US" b="1" dirty="0"/>
              <a:t>Turn Final Approach</a:t>
            </a:r>
            <a:r>
              <a:rPr lang="en-US" dirty="0"/>
              <a:t>: Line up with the runway.</a:t>
            </a:r>
          </a:p>
          <a:p>
            <a:pPr lvl="1"/>
            <a:endParaRPr lang="en-US" b="1" dirty="0"/>
          </a:p>
          <a:p>
            <a:pPr lvl="1"/>
            <a:r>
              <a:rPr lang="en-US" b="1" dirty="0"/>
              <a:t>Landing</a:t>
            </a:r>
          </a:p>
          <a:p>
            <a:pPr lvl="1">
              <a:buFont typeface="+mj-lt"/>
              <a:buAutoNum type="arabicPeriod"/>
            </a:pPr>
            <a:r>
              <a:rPr lang="en-US" b="1" dirty="0"/>
              <a:t>Reduce Speed</a:t>
            </a:r>
            <a:r>
              <a:rPr lang="en-US" dirty="0"/>
              <a:t>: Adjust throttle to descend at a steady rate.</a:t>
            </a:r>
          </a:p>
          <a:p>
            <a:pPr lvl="1">
              <a:buFont typeface="+mj-lt"/>
              <a:buAutoNum type="arabicPeriod"/>
            </a:pPr>
            <a:r>
              <a:rPr lang="en-US" b="1" dirty="0"/>
              <a:t>Flare</a:t>
            </a:r>
            <a:r>
              <a:rPr lang="en-US" dirty="0"/>
              <a:t>: Gently pull back on the yoke/stick just before touchdown.</a:t>
            </a:r>
          </a:p>
          <a:p>
            <a:pPr lvl="1">
              <a:buFont typeface="+mj-lt"/>
              <a:buAutoNum type="arabicPeriod"/>
            </a:pPr>
            <a:r>
              <a:rPr lang="en-US" b="1" dirty="0"/>
              <a:t>Full stop:  </a:t>
            </a:r>
            <a:r>
              <a:rPr lang="en-US" dirty="0"/>
              <a:t>Press toe brakes to come to a full stop, and turn off engine(s)</a:t>
            </a:r>
          </a:p>
          <a:p>
            <a:endParaRPr lang="en-US" b="1" dirty="0"/>
          </a:p>
          <a:p>
            <a:r>
              <a:rPr lang="en-US" b="1" dirty="0"/>
              <a:t>5. Tie It Back to the Merit Badge</a:t>
            </a:r>
          </a:p>
          <a:p>
            <a:pPr>
              <a:buFont typeface="Arial" panose="020B0604020202020204" pitchFamily="34" charset="0"/>
              <a:buChar char="•"/>
            </a:pPr>
            <a:r>
              <a:rPr lang="en-US" dirty="0"/>
              <a:t>Discuss how the activity relates to Aviation merit badge requirements, such as identifying aircraft instruments, learning about aerodynamics, or planning a cross-country flight.</a:t>
            </a:r>
          </a:p>
          <a:p>
            <a:endParaRPr lang="en-US" b="1" dirty="0"/>
          </a:p>
          <a:p>
            <a:r>
              <a:rPr lang="en-US" b="1" dirty="0"/>
              <a:t>6. Debrief and Feedback</a:t>
            </a:r>
          </a:p>
          <a:p>
            <a:pPr>
              <a:buFont typeface="Arial" panose="020B0604020202020204" pitchFamily="34" charset="0"/>
              <a:buChar char="•"/>
            </a:pPr>
            <a:r>
              <a:rPr lang="en-US" dirty="0"/>
              <a:t>After each session, gather the Scouts to discuss what they learned and enjoyed.</a:t>
            </a:r>
          </a:p>
          <a:p>
            <a:pPr>
              <a:buFont typeface="Arial" panose="020B0604020202020204" pitchFamily="34" charset="0"/>
              <a:buChar char="•"/>
            </a:pPr>
            <a:r>
              <a:rPr lang="en-US" dirty="0"/>
              <a:t>Encourage questions and provide insights into careers in aviation or hobbies like flight simulation.</a:t>
            </a:r>
          </a:p>
          <a:p>
            <a:endParaRPr lang="en-US" b="1" dirty="0"/>
          </a:p>
          <a:p>
            <a:r>
              <a:rPr lang="en-US" b="1" dirty="0"/>
              <a:t>7. Optional Enhancements</a:t>
            </a:r>
          </a:p>
          <a:p>
            <a:pPr>
              <a:buFont typeface="Arial" panose="020B0604020202020204" pitchFamily="34" charset="0"/>
              <a:buChar char="•"/>
            </a:pPr>
            <a:r>
              <a:rPr lang="en-US" dirty="0"/>
              <a:t>Bring in a local pilot or aviation expert to speak.</a:t>
            </a:r>
          </a:p>
          <a:p>
            <a:pPr>
              <a:buFont typeface="Arial" panose="020B0604020202020204" pitchFamily="34" charset="0"/>
              <a:buChar char="•"/>
            </a:pPr>
            <a:r>
              <a:rPr lang="en-US" dirty="0"/>
              <a:t>Connect the exercise to a visit to a local airport or aviation museum.</a:t>
            </a:r>
          </a:p>
          <a:p>
            <a:pPr>
              <a:buFont typeface="Arial" panose="020B0604020202020204" pitchFamily="34" charset="0"/>
              <a:buChar char="•"/>
            </a:pPr>
            <a:r>
              <a:rPr lang="en-US" dirty="0"/>
              <a:t>Use VR-compatible flight simulators for an even more immersive experience.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7FC5F0-869C-9C43-E0E0-DDC3CED740D3}"/>
              </a:ext>
            </a:extLst>
          </p:cNvPr>
          <p:cNvSpPr>
            <a:spLocks noGrp="1"/>
          </p:cNvSpPr>
          <p:nvPr>
            <p:ph type="sldNum" sz="quarter" idx="5"/>
          </p:nvPr>
        </p:nvSpPr>
        <p:spPr/>
        <p:txBody>
          <a:bodyPr/>
          <a:lstStyle/>
          <a:p>
            <a:fld id="{831C6D8E-FEC4-4BA3-A045-EFCE94843474}" type="slidenum">
              <a:rPr lang="en-US" smtClean="0"/>
              <a:t>21</a:t>
            </a:fld>
            <a:endParaRPr lang="en-US"/>
          </a:p>
        </p:txBody>
      </p:sp>
    </p:spTree>
    <p:extLst>
      <p:ext uri="{BB962C8B-B14F-4D97-AF65-F5344CB8AC3E}">
        <p14:creationId xmlns:p14="http://schemas.microsoft.com/office/powerpoint/2010/main" val="190577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8A5E4-DF16-A6AE-AA95-2823AB4B4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AA5991-ABDD-ED24-95DB-1008A55A0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68834-C4C7-522C-2CA2-8ADCDF6DFC43}"/>
              </a:ext>
            </a:extLst>
          </p:cNvPr>
          <p:cNvSpPr>
            <a:spLocks noGrp="1"/>
          </p:cNvSpPr>
          <p:nvPr>
            <p:ph type="body" idx="1"/>
          </p:nvPr>
        </p:nvSpPr>
        <p:spPr/>
        <p:txBody>
          <a:bodyPr/>
          <a:lstStyle/>
          <a:p>
            <a:r>
              <a:rPr lang="en-US" dirty="0"/>
              <a:t>Pre-flighting an airplane is a key learning experience for Scouts, offering hands-on exposure to aviation safety and procedures. Here’s how to structure the instruction:</a:t>
            </a:r>
          </a:p>
          <a:p>
            <a:endParaRPr lang="en-US" dirty="0"/>
          </a:p>
          <a:p>
            <a:r>
              <a:rPr lang="en-US" b="1" dirty="0"/>
              <a:t>Pre-Flight Inspection Exercise</a:t>
            </a:r>
          </a:p>
          <a:p>
            <a:endParaRPr lang="en-US" b="1" dirty="0"/>
          </a:p>
          <a:p>
            <a:r>
              <a:rPr lang="en-US" b="1" dirty="0"/>
              <a:t>Objective</a:t>
            </a:r>
            <a:r>
              <a:rPr lang="en-US" dirty="0"/>
              <a:t>: Teach Scouts the steps to safely pre-flight a small aircraft (e.g., a Cessna 172) before their discovery flight.</a:t>
            </a:r>
          </a:p>
          <a:p>
            <a:endParaRPr lang="en-US" dirty="0"/>
          </a:p>
          <a:p>
            <a:r>
              <a:rPr lang="en-US" b="1" dirty="0"/>
              <a:t>Materials Needed</a:t>
            </a:r>
          </a:p>
          <a:p>
            <a:pPr>
              <a:buFont typeface="+mj-lt"/>
              <a:buAutoNum type="arabicPeriod"/>
            </a:pPr>
            <a:r>
              <a:rPr lang="en-US" dirty="0"/>
              <a:t>Access to an actual aircraft (coordinate with the flight school or airport).</a:t>
            </a:r>
          </a:p>
          <a:p>
            <a:pPr>
              <a:buFont typeface="+mj-lt"/>
              <a:buAutoNum type="arabicPeriod"/>
            </a:pPr>
            <a:r>
              <a:rPr lang="en-US" dirty="0"/>
              <a:t>Pre-flight checklist (provided by the flight school or downloadable from FAA resources).</a:t>
            </a:r>
          </a:p>
          <a:p>
            <a:pPr>
              <a:buFont typeface="+mj-lt"/>
              <a:buAutoNum type="arabicPeriod"/>
            </a:pPr>
            <a:r>
              <a:rPr lang="en-US" dirty="0"/>
              <a:t>Flashlight (for checking fuel levels and inspecting interior).</a:t>
            </a:r>
          </a:p>
          <a:p>
            <a:pPr>
              <a:buFont typeface="+mj-lt"/>
              <a:buAutoNum type="arabicPeriod"/>
            </a:pPr>
            <a:r>
              <a:rPr lang="en-US" dirty="0"/>
              <a:t>Safety cones (optional, to designate a safe area around the plane).</a:t>
            </a:r>
          </a:p>
          <a:p>
            <a:endParaRPr lang="en-US" b="1" dirty="0"/>
          </a:p>
          <a:p>
            <a:r>
              <a:rPr lang="en-US" b="1" dirty="0"/>
              <a:t>Step-by-Step Instruction Plan</a:t>
            </a:r>
          </a:p>
          <a:p>
            <a:r>
              <a:rPr lang="en-US" b="1" dirty="0"/>
              <a:t>1. Pre-Flight Briefing</a:t>
            </a:r>
          </a:p>
          <a:p>
            <a:pPr>
              <a:buFont typeface="Arial" panose="020B0604020202020204" pitchFamily="34" charset="0"/>
              <a:buChar char="•"/>
            </a:pPr>
            <a:r>
              <a:rPr lang="en-US" dirty="0"/>
              <a:t>Explain the importance of pre-flight inspections for safety and flight readiness.</a:t>
            </a:r>
          </a:p>
          <a:p>
            <a:pPr>
              <a:buFont typeface="Arial" panose="020B0604020202020204" pitchFamily="34" charset="0"/>
              <a:buChar char="•"/>
            </a:pPr>
            <a:r>
              <a:rPr lang="en-US" dirty="0"/>
              <a:t>Highlight the key areas Scouts will check: fuel, control surfaces, tires, engine, and overall airworthiness.</a:t>
            </a:r>
          </a:p>
          <a:p>
            <a:pPr>
              <a:buFont typeface="Arial" panose="020B0604020202020204" pitchFamily="34" charset="0"/>
              <a:buChar char="•"/>
            </a:pPr>
            <a:r>
              <a:rPr lang="en-US" dirty="0"/>
              <a:t>Go over the concept of “clean, secure, and functional” for every part of the inspection.</a:t>
            </a:r>
          </a:p>
          <a:p>
            <a:endParaRPr lang="en-US" b="1" dirty="0"/>
          </a:p>
          <a:p>
            <a:r>
              <a:rPr lang="en-US" b="1" dirty="0"/>
              <a:t>2. Hands-On Pre-Flight Inspection</a:t>
            </a:r>
          </a:p>
          <a:p>
            <a:endParaRPr lang="en-US" b="1" dirty="0"/>
          </a:p>
          <a:p>
            <a:r>
              <a:rPr lang="en-US" b="1" dirty="0"/>
              <a:t>Divide the pre-flight into sections, guiding Scouts step-by-step:</a:t>
            </a:r>
            <a:endParaRPr lang="en-US" dirty="0"/>
          </a:p>
          <a:p>
            <a:pPr marL="171450" indent="-171450">
              <a:buFont typeface="Arial" panose="020B0604020202020204" pitchFamily="34" charset="0"/>
              <a:buChar char="•"/>
            </a:pPr>
            <a:r>
              <a:rPr lang="en-US" b="1" dirty="0"/>
              <a:t>Exterior Walkaround</a:t>
            </a:r>
            <a:endParaRPr lang="en-US" dirty="0"/>
          </a:p>
          <a:p>
            <a:pPr marL="742950" lvl="1" indent="-285750">
              <a:buFont typeface="Arial" panose="020B0604020202020204" pitchFamily="34" charset="0"/>
              <a:buChar char="•"/>
            </a:pPr>
            <a:r>
              <a:rPr lang="en-US" b="1" dirty="0"/>
              <a:t>Wings</a:t>
            </a:r>
            <a:r>
              <a:rPr lang="en-US" dirty="0"/>
              <a:t>:</a:t>
            </a:r>
          </a:p>
          <a:p>
            <a:pPr marL="1143000" lvl="2" indent="-228600">
              <a:buFont typeface="Arial" panose="020B0604020202020204" pitchFamily="34" charset="0"/>
              <a:buChar char="•"/>
            </a:pPr>
            <a:r>
              <a:rPr lang="en-US" dirty="0"/>
              <a:t>Check for damage, cracks, or obstructions.</a:t>
            </a:r>
          </a:p>
          <a:p>
            <a:pPr marL="1143000" lvl="2" indent="-228600">
              <a:buFont typeface="Arial" panose="020B0604020202020204" pitchFamily="34" charset="0"/>
              <a:buChar char="•"/>
            </a:pPr>
            <a:r>
              <a:rPr lang="en-US" dirty="0"/>
              <a:t>Inspect ailerons and flaps for smooth movement.</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Ensure wing tip lights are not cracked or damaged in any way.</a:t>
            </a:r>
          </a:p>
          <a:p>
            <a:pPr marL="742950" lvl="1" indent="-285750">
              <a:buFont typeface="Arial" panose="020B0604020202020204" pitchFamily="34" charset="0"/>
              <a:buChar char="•"/>
            </a:pPr>
            <a:r>
              <a:rPr lang="en-US" b="1" dirty="0"/>
              <a:t>Fuselage</a:t>
            </a:r>
            <a:r>
              <a:rPr lang="en-US" dirty="0"/>
              <a:t>:</a:t>
            </a:r>
          </a:p>
          <a:p>
            <a:pPr marL="1143000" lvl="2" indent="-228600">
              <a:buFont typeface="Arial" panose="020B0604020202020204" pitchFamily="34" charset="0"/>
              <a:buChar char="•"/>
            </a:pPr>
            <a:r>
              <a:rPr lang="en-US" dirty="0"/>
              <a:t>Look for dents, loose panels, or leaks.</a:t>
            </a:r>
          </a:p>
          <a:p>
            <a:pPr marL="742950" lvl="1" indent="-285750">
              <a:buFont typeface="Arial" panose="020B0604020202020204" pitchFamily="34" charset="0"/>
              <a:buChar char="•"/>
            </a:pPr>
            <a:r>
              <a:rPr lang="en-US" b="1" dirty="0"/>
              <a:t>Tail</a:t>
            </a:r>
            <a:r>
              <a:rPr lang="en-US" dirty="0"/>
              <a:t>:</a:t>
            </a:r>
          </a:p>
          <a:p>
            <a:pPr marL="1143000" lvl="2" indent="-228600">
              <a:buFont typeface="Arial" panose="020B0604020202020204" pitchFamily="34" charset="0"/>
              <a:buChar char="•"/>
            </a:pPr>
            <a:r>
              <a:rPr lang="en-US" dirty="0"/>
              <a:t>Check the rudder and elevator for secure attachment and movement.</a:t>
            </a:r>
          </a:p>
          <a:p>
            <a:pPr marL="1143000" lvl="2" indent="-228600">
              <a:buFont typeface="Arial" panose="020B0604020202020204" pitchFamily="34" charset="0"/>
              <a:buChar char="•"/>
            </a:pPr>
            <a:r>
              <a:rPr lang="en-US" dirty="0"/>
              <a:t>Ensure tail light is not cracked or damaged in any way.</a:t>
            </a:r>
          </a:p>
          <a:p>
            <a:pPr marL="171450" indent="-171450">
              <a:buFont typeface="Arial" panose="020B0604020202020204" pitchFamily="34" charset="0"/>
              <a:buChar char="•"/>
            </a:pPr>
            <a:r>
              <a:rPr lang="en-US" b="1" dirty="0"/>
              <a:t>Landing Gear</a:t>
            </a:r>
            <a:endParaRPr lang="en-US" dirty="0"/>
          </a:p>
          <a:p>
            <a:pPr marL="742950" lvl="1" indent="-285750">
              <a:buFont typeface="Arial" panose="020B0604020202020204" pitchFamily="34" charset="0"/>
              <a:buChar char="•"/>
            </a:pPr>
            <a:r>
              <a:rPr lang="en-US" dirty="0"/>
              <a:t>Check tires for wear, proper inflation, and debris in the wheel well.</a:t>
            </a:r>
          </a:p>
          <a:p>
            <a:pPr marL="742950" lvl="1" indent="-285750">
              <a:buFont typeface="Arial" panose="020B0604020202020204" pitchFamily="34" charset="0"/>
              <a:buChar char="•"/>
            </a:pPr>
            <a:r>
              <a:rPr lang="en-US" dirty="0"/>
              <a:t>Inspect struts and brake lines for damage or leaks.</a:t>
            </a:r>
          </a:p>
          <a:p>
            <a:pPr marL="171450" indent="-171450">
              <a:buFont typeface="Arial" panose="020B0604020202020204" pitchFamily="34" charset="0"/>
              <a:buChar char="•"/>
            </a:pPr>
            <a:r>
              <a:rPr lang="en-US" b="1" dirty="0"/>
              <a:t>Fuel and Oil</a:t>
            </a:r>
            <a:endParaRPr lang="en-US" dirty="0"/>
          </a:p>
          <a:p>
            <a:pPr marL="742950" lvl="1" indent="-285750">
              <a:buFont typeface="Arial" panose="020B0604020202020204" pitchFamily="34" charset="0"/>
              <a:buChar char="•"/>
            </a:pPr>
            <a:r>
              <a:rPr lang="en-US" b="1" dirty="0"/>
              <a:t>Fuel</a:t>
            </a:r>
            <a:r>
              <a:rPr lang="en-US" dirty="0"/>
              <a:t>:</a:t>
            </a:r>
          </a:p>
          <a:p>
            <a:pPr marL="1143000" lvl="2" indent="-228600">
              <a:buFont typeface="Arial" panose="020B0604020202020204" pitchFamily="34" charset="0"/>
              <a:buChar char="•"/>
            </a:pPr>
            <a:r>
              <a:rPr lang="en-US" dirty="0"/>
              <a:t>Use the fuel sampler to check for water or contaminants.</a:t>
            </a:r>
          </a:p>
          <a:p>
            <a:pPr marL="1143000" lvl="2" indent="-228600">
              <a:buFont typeface="Arial" panose="020B0604020202020204" pitchFamily="34" charset="0"/>
              <a:buChar char="•"/>
            </a:pPr>
            <a:r>
              <a:rPr lang="en-US" dirty="0"/>
              <a:t>Confirm sufficient fuel levels and check caps for a secure fit.</a:t>
            </a:r>
          </a:p>
          <a:p>
            <a:pPr marL="742950" lvl="1" indent="-285750">
              <a:buFont typeface="Arial" panose="020B0604020202020204" pitchFamily="34" charset="0"/>
              <a:buChar char="•"/>
            </a:pPr>
            <a:r>
              <a:rPr lang="en-US" b="1" dirty="0"/>
              <a:t>Oil</a:t>
            </a:r>
            <a:r>
              <a:rPr lang="en-US" dirty="0"/>
              <a:t>:</a:t>
            </a:r>
          </a:p>
          <a:p>
            <a:pPr marL="1143000" lvl="2" indent="-228600">
              <a:buFont typeface="Arial" panose="020B0604020202020204" pitchFamily="34" charset="0"/>
              <a:buChar char="•"/>
            </a:pPr>
            <a:r>
              <a:rPr lang="en-US" dirty="0"/>
              <a:t>Check oil levels using the dipstick.</a:t>
            </a:r>
          </a:p>
          <a:p>
            <a:pPr marL="171450" indent="-171450">
              <a:buFont typeface="Arial" panose="020B0604020202020204" pitchFamily="34" charset="0"/>
              <a:buChar char="•"/>
            </a:pPr>
            <a:r>
              <a:rPr lang="en-US" b="1" dirty="0"/>
              <a:t>Propeller and Engine</a:t>
            </a:r>
            <a:endParaRPr lang="en-US" dirty="0"/>
          </a:p>
          <a:p>
            <a:pPr marL="742950" lvl="1" indent="-285750">
              <a:buFont typeface="Arial" panose="020B0604020202020204" pitchFamily="34" charset="0"/>
              <a:buChar char="•"/>
            </a:pPr>
            <a:r>
              <a:rPr lang="en-US" dirty="0"/>
              <a:t>Inspect the propeller for nicks or damage.</a:t>
            </a:r>
          </a:p>
          <a:p>
            <a:pPr marL="742950" lvl="1" indent="-285750">
              <a:buFont typeface="Arial" panose="020B0604020202020204" pitchFamily="34" charset="0"/>
              <a:buChar char="•"/>
            </a:pPr>
            <a:r>
              <a:rPr lang="en-US" dirty="0"/>
              <a:t>Check the engine cowling for leaks or loose screws.</a:t>
            </a:r>
          </a:p>
          <a:p>
            <a:pPr marL="171450" indent="-171450">
              <a:buFont typeface="Arial" panose="020B0604020202020204" pitchFamily="34" charset="0"/>
              <a:buChar char="•"/>
            </a:pPr>
            <a:r>
              <a:rPr lang="en-US" b="1" dirty="0"/>
              <a:t>Lights and Pitot Tube</a:t>
            </a:r>
            <a:endParaRPr lang="en-US" dirty="0"/>
          </a:p>
          <a:p>
            <a:pPr marL="742950" lvl="1" indent="-285750">
              <a:buFont typeface="Arial" panose="020B0604020202020204" pitchFamily="34" charset="0"/>
              <a:buChar char="•"/>
            </a:pPr>
            <a:r>
              <a:rPr lang="en-US" dirty="0"/>
              <a:t>Ensure all lights (navigation, strobe, and landing) are functional.</a:t>
            </a:r>
          </a:p>
          <a:p>
            <a:pPr marL="742950" lvl="1" indent="-285750">
              <a:buFont typeface="Arial" panose="020B0604020202020204" pitchFamily="34" charset="0"/>
              <a:buChar char="•"/>
            </a:pPr>
            <a:r>
              <a:rPr lang="en-US" dirty="0"/>
              <a:t>Check the pitot tube for blockages.</a:t>
            </a:r>
          </a:p>
          <a:p>
            <a:pPr marL="171450" indent="-171450">
              <a:buFont typeface="Arial" panose="020B0604020202020204" pitchFamily="34" charset="0"/>
              <a:buChar char="•"/>
            </a:pPr>
            <a:r>
              <a:rPr lang="en-US" b="1" dirty="0"/>
              <a:t>Interior Checks</a:t>
            </a:r>
            <a:endParaRPr lang="en-US" dirty="0"/>
          </a:p>
          <a:p>
            <a:pPr marL="742950" lvl="1" indent="-285750">
              <a:buFont typeface="Arial" panose="020B0604020202020204" pitchFamily="34" charset="0"/>
              <a:buChar char="•"/>
            </a:pPr>
            <a:r>
              <a:rPr lang="en-US" b="1" dirty="0"/>
              <a:t>Seats and Seatbelts</a:t>
            </a:r>
            <a:r>
              <a:rPr lang="en-US" dirty="0"/>
              <a:t>: Ensure they are secure and functional.</a:t>
            </a:r>
          </a:p>
          <a:p>
            <a:pPr marL="742950" lvl="1" indent="-285750">
              <a:buFont typeface="Arial" panose="020B0604020202020204" pitchFamily="34" charset="0"/>
              <a:buChar char="•"/>
            </a:pPr>
            <a:r>
              <a:rPr lang="en-US" b="1" dirty="0"/>
              <a:t>Instruments and Controls</a:t>
            </a:r>
            <a:r>
              <a:rPr lang="en-US" dirty="0"/>
              <a:t>: Verify everything is in the correct position.</a:t>
            </a:r>
          </a:p>
          <a:p>
            <a:pPr marL="742950" lvl="1" indent="-285750">
              <a:buFont typeface="Arial" panose="020B0604020202020204" pitchFamily="34" charset="0"/>
              <a:buChar char="•"/>
            </a:pPr>
            <a:r>
              <a:rPr lang="en-US" b="1" dirty="0"/>
              <a:t>Safety Gear</a:t>
            </a:r>
            <a:r>
              <a:rPr lang="en-US" dirty="0"/>
              <a:t>: Confirm fire extinguisher and first aid kit are present.</a:t>
            </a:r>
          </a:p>
          <a:p>
            <a:endParaRPr lang="en-US" b="1" dirty="0"/>
          </a:p>
          <a:p>
            <a:r>
              <a:rPr lang="en-US" b="1" dirty="0"/>
              <a:t>3. Scout Participation</a:t>
            </a:r>
          </a:p>
          <a:p>
            <a:pPr>
              <a:buFont typeface="Arial" panose="020B0604020202020204" pitchFamily="34" charset="0"/>
              <a:buChar char="•"/>
            </a:pPr>
            <a:r>
              <a:rPr lang="en-US" dirty="0"/>
              <a:t>Assign Scouts specific roles or tasks (e.g., one checks the wings, another checks fuel).</a:t>
            </a:r>
          </a:p>
          <a:p>
            <a:pPr>
              <a:buFont typeface="Arial" panose="020B0604020202020204" pitchFamily="34" charset="0"/>
              <a:buChar char="•"/>
            </a:pPr>
            <a:r>
              <a:rPr lang="en-US" dirty="0"/>
              <a:t>Rotate roles to ensure everyone gets a chance to inspect different parts of the aircraft.</a:t>
            </a:r>
          </a:p>
          <a:p>
            <a:endParaRPr lang="en-US" b="1" dirty="0"/>
          </a:p>
          <a:p>
            <a:r>
              <a:rPr lang="en-US" b="1" dirty="0"/>
              <a:t>Learning Connections</a:t>
            </a:r>
          </a:p>
          <a:p>
            <a:pPr>
              <a:buFont typeface="+mj-lt"/>
              <a:buAutoNum type="arabicPeriod"/>
            </a:pPr>
            <a:r>
              <a:rPr lang="en-US" b="1" dirty="0"/>
              <a:t>Understanding Aircraft Systems</a:t>
            </a:r>
            <a:endParaRPr lang="en-US" dirty="0"/>
          </a:p>
          <a:p>
            <a:pPr marL="742950" lvl="1" indent="-285750">
              <a:buFont typeface="+mj-lt"/>
              <a:buAutoNum type="arabicPeriod"/>
            </a:pPr>
            <a:r>
              <a:rPr lang="en-US" dirty="0"/>
              <a:t>Discuss why each part of the inspection is critical for safety and functionality.</a:t>
            </a:r>
          </a:p>
          <a:p>
            <a:pPr>
              <a:buFont typeface="+mj-lt"/>
              <a:buAutoNum type="arabicPeriod"/>
            </a:pPr>
            <a:r>
              <a:rPr lang="en-US" b="1" dirty="0"/>
              <a:t>Developing Attention to Detail</a:t>
            </a:r>
            <a:endParaRPr lang="en-US" dirty="0"/>
          </a:p>
          <a:p>
            <a:pPr marL="742950" lvl="1" indent="-285750">
              <a:buFont typeface="+mj-lt"/>
              <a:buAutoNum type="arabicPeriod"/>
            </a:pPr>
            <a:r>
              <a:rPr lang="en-US" dirty="0"/>
              <a:t>Emphasize the importance of thoroughness in aviation safety.</a:t>
            </a:r>
          </a:p>
          <a:p>
            <a:pPr>
              <a:buFont typeface="+mj-lt"/>
              <a:buAutoNum type="arabicPeriod"/>
            </a:pPr>
            <a:r>
              <a:rPr lang="en-US" b="1" dirty="0"/>
              <a:t>Real-World Relevance</a:t>
            </a:r>
            <a:endParaRPr lang="en-US" dirty="0"/>
          </a:p>
          <a:p>
            <a:pPr marL="742950" lvl="1" indent="-285750">
              <a:buFont typeface="+mj-lt"/>
              <a:buAutoNum type="arabicPeriod"/>
            </a:pPr>
            <a:r>
              <a:rPr lang="en-US" dirty="0"/>
              <a:t>Explain how pilots use this procedure before every flight, regardless of their experience level.</a:t>
            </a:r>
          </a:p>
          <a:p>
            <a:endParaRPr lang="en-US" b="1" dirty="0"/>
          </a:p>
          <a:p>
            <a:r>
              <a:rPr lang="en-US" b="1" dirty="0"/>
              <a:t>Safety Considerations</a:t>
            </a:r>
          </a:p>
          <a:p>
            <a:pPr>
              <a:buFont typeface="Arial" panose="020B0604020202020204" pitchFamily="34" charset="0"/>
              <a:buChar char="•"/>
            </a:pPr>
            <a:r>
              <a:rPr lang="en-US" dirty="0"/>
              <a:t>Ensure Scouts are briefed on staying clear of propellers and other hazardous areas.</a:t>
            </a:r>
          </a:p>
          <a:p>
            <a:pPr>
              <a:buFont typeface="Arial" panose="020B0604020202020204" pitchFamily="34" charset="0"/>
              <a:buChar char="•"/>
            </a:pPr>
            <a:r>
              <a:rPr lang="en-US" dirty="0"/>
              <a:t>Supervise closely and maintain a safe perimeter around the plane.</a:t>
            </a:r>
          </a:p>
          <a:p>
            <a:pPr>
              <a:buFont typeface="Arial" panose="020B0604020202020204" pitchFamily="34" charset="0"/>
              <a:buChar char="•"/>
            </a:pPr>
            <a:r>
              <a:rPr lang="en-US" dirty="0"/>
              <a:t>Under no circumstances should a plane’s engine be running while near the Scouts!</a:t>
            </a:r>
          </a:p>
          <a:p>
            <a:endParaRPr lang="en-US" dirty="0"/>
          </a:p>
        </p:txBody>
      </p:sp>
      <p:sp>
        <p:nvSpPr>
          <p:cNvPr id="4" name="Slide Number Placeholder 3">
            <a:extLst>
              <a:ext uri="{FF2B5EF4-FFF2-40B4-BE49-F238E27FC236}">
                <a16:creationId xmlns:a16="http://schemas.microsoft.com/office/drawing/2014/main" id="{213A1353-90E1-6239-D69B-6C4E6A41177D}"/>
              </a:ext>
            </a:extLst>
          </p:cNvPr>
          <p:cNvSpPr>
            <a:spLocks noGrp="1"/>
          </p:cNvSpPr>
          <p:nvPr>
            <p:ph type="sldNum" sz="quarter" idx="5"/>
          </p:nvPr>
        </p:nvSpPr>
        <p:spPr/>
        <p:txBody>
          <a:bodyPr/>
          <a:lstStyle/>
          <a:p>
            <a:fld id="{831C6D8E-FEC4-4BA3-A045-EFCE94843474}" type="slidenum">
              <a:rPr lang="en-US" smtClean="0"/>
              <a:t>22</a:t>
            </a:fld>
            <a:endParaRPr lang="en-US"/>
          </a:p>
        </p:txBody>
      </p:sp>
    </p:spTree>
    <p:extLst>
      <p:ext uri="{BB962C8B-B14F-4D97-AF65-F5344CB8AC3E}">
        <p14:creationId xmlns:p14="http://schemas.microsoft.com/office/powerpoint/2010/main" val="2841146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D1963-A02F-0C56-F55A-A5635B16C7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8DA327-1EB4-76E8-27B2-6B782A97A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03296-17C4-EA82-E1F8-20FAB423CFB3}"/>
              </a:ext>
            </a:extLst>
          </p:cNvPr>
          <p:cNvSpPr>
            <a:spLocks noGrp="1"/>
          </p:cNvSpPr>
          <p:nvPr>
            <p:ph type="body" idx="1"/>
          </p:nvPr>
        </p:nvSpPr>
        <p:spPr/>
        <p:txBody>
          <a:bodyPr/>
          <a:lstStyle/>
          <a:p>
            <a:r>
              <a:rPr lang="en-US" dirty="0"/>
              <a:t>Routine maintenance for a Cessna 172, or any general aviation aircraft, is essential to ensure airworthiness and compliance with FAA regulations. Here's an overview:</a:t>
            </a:r>
          </a:p>
          <a:p>
            <a:endParaRPr lang="en-US" dirty="0"/>
          </a:p>
          <a:p>
            <a:r>
              <a:rPr lang="en-US" b="1" dirty="0"/>
              <a:t>Overview of Routine Maintenance</a:t>
            </a:r>
          </a:p>
          <a:p>
            <a:r>
              <a:rPr lang="en-US" dirty="0"/>
              <a:t>Maintenance for a Cessna 172 follows a combination of time-based schedules and condition-based checks. Key guidelines come from the FAA and the aircraft manufacturer.</a:t>
            </a:r>
          </a:p>
          <a:p>
            <a:endParaRPr lang="en-US" dirty="0"/>
          </a:p>
          <a:p>
            <a:r>
              <a:rPr lang="en-US" b="1" dirty="0"/>
              <a:t>1. Pre-Flight Inspections (Pilot Responsibility)</a:t>
            </a:r>
          </a:p>
          <a:p>
            <a:pPr>
              <a:buFont typeface="Arial" panose="020B0604020202020204" pitchFamily="34" charset="0"/>
              <a:buChar char="•"/>
            </a:pPr>
            <a:r>
              <a:rPr lang="en-US" b="1" dirty="0"/>
              <a:t>Frequency</a:t>
            </a:r>
            <a:r>
              <a:rPr lang="en-US" dirty="0"/>
              <a:t>: Before every flight.</a:t>
            </a:r>
          </a:p>
          <a:p>
            <a:pPr>
              <a:buFont typeface="Arial" panose="020B0604020202020204" pitchFamily="34" charset="0"/>
              <a:buChar char="•"/>
            </a:pPr>
            <a:r>
              <a:rPr lang="en-US" b="1" dirty="0"/>
              <a:t>Key Tasks</a:t>
            </a:r>
            <a:r>
              <a:rPr lang="en-US" dirty="0"/>
              <a:t>:</a:t>
            </a:r>
          </a:p>
          <a:p>
            <a:pPr marL="742950" lvl="1" indent="-285750">
              <a:buFont typeface="Arial" panose="020B0604020202020204" pitchFamily="34" charset="0"/>
              <a:buChar char="•"/>
            </a:pPr>
            <a:r>
              <a:rPr lang="en-US" dirty="0"/>
              <a:t>Visual check of the aircraft's exterior and interior using a pre-flight checklist.</a:t>
            </a:r>
          </a:p>
          <a:p>
            <a:pPr marL="742950" lvl="1" indent="-285750">
              <a:buFont typeface="Arial" panose="020B0604020202020204" pitchFamily="34" charset="0"/>
              <a:buChar char="•"/>
            </a:pPr>
            <a:r>
              <a:rPr lang="en-US" dirty="0"/>
              <a:t>Sampling fuel to check for water or contaminants.</a:t>
            </a:r>
          </a:p>
          <a:p>
            <a:pPr marL="742950" lvl="1" indent="-285750">
              <a:buFont typeface="Arial" panose="020B0604020202020204" pitchFamily="34" charset="0"/>
              <a:buChar char="•"/>
            </a:pPr>
            <a:r>
              <a:rPr lang="en-US" dirty="0"/>
              <a:t>Inspecting control surfaces, tires, and propellers for damage or wear.</a:t>
            </a:r>
          </a:p>
          <a:p>
            <a:endParaRPr lang="en-US" b="1" dirty="0"/>
          </a:p>
          <a:p>
            <a:r>
              <a:rPr lang="en-US" b="1" dirty="0"/>
              <a:t>2. 100-Hour Inspections (If Used for Hire)</a:t>
            </a:r>
          </a:p>
          <a:p>
            <a:pPr>
              <a:buFont typeface="Arial" panose="020B0604020202020204" pitchFamily="34" charset="0"/>
              <a:buChar char="•"/>
            </a:pPr>
            <a:r>
              <a:rPr lang="en-US" b="1" dirty="0"/>
              <a:t>Frequency</a:t>
            </a:r>
            <a:r>
              <a:rPr lang="en-US" dirty="0"/>
              <a:t>: Every 100 hours of flight time.</a:t>
            </a:r>
          </a:p>
          <a:p>
            <a:pPr>
              <a:buFont typeface="Arial" panose="020B0604020202020204" pitchFamily="34" charset="0"/>
              <a:buChar char="•"/>
            </a:pPr>
            <a:r>
              <a:rPr lang="en-US" b="1" dirty="0"/>
              <a:t>Performed By</a:t>
            </a:r>
            <a:r>
              <a:rPr lang="en-US" dirty="0"/>
              <a:t>: A certified mechanic.</a:t>
            </a:r>
          </a:p>
          <a:p>
            <a:pPr>
              <a:buFont typeface="Arial" panose="020B0604020202020204" pitchFamily="34" charset="0"/>
              <a:buChar char="•"/>
            </a:pPr>
            <a:r>
              <a:rPr lang="en-US" b="1" dirty="0"/>
              <a:t>Key Tasks</a:t>
            </a:r>
            <a:r>
              <a:rPr lang="en-US" dirty="0"/>
              <a:t>:</a:t>
            </a:r>
          </a:p>
          <a:p>
            <a:pPr marL="742950" lvl="1" indent="-285750">
              <a:buFont typeface="Arial" panose="020B0604020202020204" pitchFamily="34" charset="0"/>
              <a:buChar char="•"/>
            </a:pPr>
            <a:r>
              <a:rPr lang="en-US" dirty="0"/>
              <a:t>Inspecting and servicing the engine, including oil changes.</a:t>
            </a:r>
          </a:p>
          <a:p>
            <a:pPr marL="742950" lvl="1" indent="-285750">
              <a:buFont typeface="Arial" panose="020B0604020202020204" pitchFamily="34" charset="0"/>
              <a:buChar char="•"/>
            </a:pPr>
            <a:r>
              <a:rPr lang="en-US" dirty="0"/>
              <a:t>Checking flight control systems, avionics, and electrical systems.</a:t>
            </a:r>
          </a:p>
          <a:p>
            <a:pPr marL="742950" lvl="1" indent="-285750">
              <a:buFont typeface="Arial" panose="020B0604020202020204" pitchFamily="34" charset="0"/>
              <a:buChar char="•"/>
            </a:pPr>
            <a:r>
              <a:rPr lang="en-US" dirty="0"/>
              <a:t>Inspecting the landing gear and brake systems.</a:t>
            </a:r>
          </a:p>
          <a:p>
            <a:pPr marL="742950" lvl="1" indent="-285750">
              <a:buFont typeface="Arial" panose="020B0604020202020204" pitchFamily="34" charset="0"/>
              <a:buChar char="•"/>
            </a:pPr>
            <a:r>
              <a:rPr lang="en-US" dirty="0"/>
              <a:t>Verifying compliance with airworthiness directives (ADs).</a:t>
            </a:r>
          </a:p>
          <a:p>
            <a:endParaRPr lang="en-US" b="1" dirty="0"/>
          </a:p>
          <a:p>
            <a:r>
              <a:rPr lang="en-US" b="1" dirty="0"/>
              <a:t>3. Annual Inspections</a:t>
            </a:r>
          </a:p>
          <a:p>
            <a:pPr>
              <a:buFont typeface="Arial" panose="020B0604020202020204" pitchFamily="34" charset="0"/>
              <a:buChar char="•"/>
            </a:pPr>
            <a:r>
              <a:rPr lang="en-US" b="1" dirty="0"/>
              <a:t>Frequency</a:t>
            </a:r>
            <a:r>
              <a:rPr lang="en-US" dirty="0"/>
              <a:t>: Once per calendar year, required by FAA regulations regardless of flight hours.</a:t>
            </a:r>
          </a:p>
          <a:p>
            <a:pPr>
              <a:buFont typeface="Arial" panose="020B0604020202020204" pitchFamily="34" charset="0"/>
              <a:buChar char="•"/>
            </a:pPr>
            <a:r>
              <a:rPr lang="en-US" b="1" dirty="0"/>
              <a:t>Performed By</a:t>
            </a:r>
            <a:r>
              <a:rPr lang="en-US" dirty="0"/>
              <a:t>: An FAA-certificated A&amp;P (Airframe and Powerplant) mechanic with Inspection Authorization (IA).</a:t>
            </a:r>
          </a:p>
          <a:p>
            <a:pPr>
              <a:buFont typeface="Arial" panose="020B0604020202020204" pitchFamily="34" charset="0"/>
              <a:buChar char="•"/>
            </a:pPr>
            <a:r>
              <a:rPr lang="en-US" b="1" dirty="0"/>
              <a:t>Key Tasks</a:t>
            </a:r>
            <a:r>
              <a:rPr lang="en-US" dirty="0"/>
              <a:t>:</a:t>
            </a:r>
          </a:p>
          <a:p>
            <a:pPr marL="742950" lvl="1" indent="-285750">
              <a:buFont typeface="Arial" panose="020B0604020202020204" pitchFamily="34" charset="0"/>
              <a:buChar char="•"/>
            </a:pPr>
            <a:r>
              <a:rPr lang="en-US" dirty="0"/>
              <a:t>Comprehensive inspection of the entire aircraft.</a:t>
            </a:r>
          </a:p>
          <a:p>
            <a:pPr marL="742950" lvl="1" indent="-285750">
              <a:buFont typeface="Arial" panose="020B0604020202020204" pitchFamily="34" charset="0"/>
              <a:buChar char="•"/>
            </a:pPr>
            <a:r>
              <a:rPr lang="en-US" dirty="0"/>
              <a:t>Checking structural integrity (e.g., wings, fuselage, and tail).</a:t>
            </a:r>
          </a:p>
          <a:p>
            <a:pPr marL="742950" lvl="1" indent="-285750">
              <a:buFont typeface="Arial" panose="020B0604020202020204" pitchFamily="34" charset="0"/>
              <a:buChar char="•"/>
            </a:pPr>
            <a:r>
              <a:rPr lang="en-US" dirty="0"/>
              <a:t>Testing avionics, communication, and navigation systems.</a:t>
            </a:r>
          </a:p>
          <a:p>
            <a:pPr marL="742950" lvl="1" indent="-285750">
              <a:buFont typeface="Arial" panose="020B0604020202020204" pitchFamily="34" charset="0"/>
              <a:buChar char="•"/>
            </a:pPr>
            <a:r>
              <a:rPr lang="en-US" dirty="0"/>
              <a:t>Detailed inspection of the engine, including cylinder compression tests.</a:t>
            </a:r>
          </a:p>
          <a:p>
            <a:pPr marL="742950" lvl="1" indent="-285750">
              <a:buFont typeface="Arial" panose="020B0604020202020204" pitchFamily="34" charset="0"/>
              <a:buChar char="•"/>
            </a:pPr>
            <a:r>
              <a:rPr lang="en-US" dirty="0"/>
              <a:t>Reviewing maintenance records for compliance.</a:t>
            </a:r>
          </a:p>
          <a:p>
            <a:endParaRPr lang="en-US" b="1" dirty="0"/>
          </a:p>
          <a:p>
            <a:r>
              <a:rPr lang="en-US" b="1" dirty="0"/>
              <a:t>4. Oil Changes</a:t>
            </a:r>
          </a:p>
          <a:p>
            <a:pPr>
              <a:buFont typeface="Arial" panose="020B0604020202020204" pitchFamily="34" charset="0"/>
              <a:buChar char="•"/>
            </a:pPr>
            <a:r>
              <a:rPr lang="en-US" b="1" dirty="0"/>
              <a:t>Frequency</a:t>
            </a:r>
            <a:r>
              <a:rPr lang="en-US" dirty="0"/>
              <a:t>: Every 25–50 hours of flight time or every 4–6 months, depending on usage and oil type.</a:t>
            </a:r>
          </a:p>
          <a:p>
            <a:pPr>
              <a:buFont typeface="Arial" panose="020B0604020202020204" pitchFamily="34" charset="0"/>
              <a:buChar char="•"/>
            </a:pPr>
            <a:r>
              <a:rPr lang="en-US" b="1" dirty="0"/>
              <a:t>Key Tasks</a:t>
            </a:r>
            <a:r>
              <a:rPr lang="en-US" dirty="0"/>
              <a:t>:</a:t>
            </a:r>
          </a:p>
          <a:p>
            <a:pPr marL="742950" lvl="1" indent="-285750">
              <a:buFont typeface="Arial" panose="020B0604020202020204" pitchFamily="34" charset="0"/>
              <a:buChar char="•"/>
            </a:pPr>
            <a:r>
              <a:rPr lang="en-US" dirty="0"/>
              <a:t>Draining old oil and replacing it with fresh oil.</a:t>
            </a:r>
          </a:p>
          <a:p>
            <a:pPr marL="742950" lvl="1" indent="-285750">
              <a:buFont typeface="Arial" panose="020B0604020202020204" pitchFamily="34" charset="0"/>
              <a:buChar char="•"/>
            </a:pPr>
            <a:r>
              <a:rPr lang="en-US" dirty="0"/>
              <a:t>Replacing the oil filter and inspecting for metal particles, which could indicate engine wear.</a:t>
            </a:r>
          </a:p>
          <a:p>
            <a:endParaRPr lang="en-US" b="1" dirty="0"/>
          </a:p>
          <a:p>
            <a:r>
              <a:rPr lang="en-US" b="1" dirty="0"/>
              <a:t>5. Engine Maintenance</a:t>
            </a:r>
          </a:p>
          <a:p>
            <a:pPr>
              <a:buFont typeface="Arial" panose="020B0604020202020204" pitchFamily="34" charset="0"/>
              <a:buChar char="•"/>
            </a:pPr>
            <a:r>
              <a:rPr lang="en-US" b="1" dirty="0"/>
              <a:t>Scheduled Overhauls</a:t>
            </a:r>
            <a:r>
              <a:rPr lang="en-US" dirty="0"/>
              <a:t>: Typically every 1,800–2,400 flight hours, depending on the engine model and manufacturer guidelines.</a:t>
            </a:r>
          </a:p>
          <a:p>
            <a:pPr>
              <a:buFont typeface="Arial" panose="020B0604020202020204" pitchFamily="34" charset="0"/>
              <a:buChar char="•"/>
            </a:pPr>
            <a:r>
              <a:rPr lang="en-US" b="1" dirty="0"/>
              <a:t>Tasks Include</a:t>
            </a:r>
            <a:r>
              <a:rPr lang="en-US" dirty="0"/>
              <a:t>:</a:t>
            </a:r>
          </a:p>
          <a:p>
            <a:pPr marL="742950" lvl="1" indent="-285750">
              <a:buFont typeface="Arial" panose="020B0604020202020204" pitchFamily="34" charset="0"/>
              <a:buChar char="•"/>
            </a:pPr>
            <a:r>
              <a:rPr lang="en-US" dirty="0"/>
              <a:t>Replacing worn components like pistons, bearings, and seals.</a:t>
            </a:r>
          </a:p>
          <a:p>
            <a:pPr marL="742950" lvl="1" indent="-285750">
              <a:buFont typeface="Arial" panose="020B0604020202020204" pitchFamily="34" charset="0"/>
              <a:buChar char="•"/>
            </a:pPr>
            <a:r>
              <a:rPr lang="en-US" dirty="0"/>
              <a:t>Testing and recalibrating the fuel injection system or carburetor.</a:t>
            </a:r>
          </a:p>
          <a:p>
            <a:pPr marL="742950" lvl="1" indent="-285750">
              <a:buFont typeface="Arial" panose="020B0604020202020204" pitchFamily="34" charset="0"/>
              <a:buChar char="•"/>
            </a:pPr>
            <a:r>
              <a:rPr lang="en-US" dirty="0"/>
              <a:t>Inspecting and cleaning spark plugs, replacing as needed.</a:t>
            </a:r>
          </a:p>
          <a:p>
            <a:endParaRPr lang="en-US" b="1" dirty="0"/>
          </a:p>
          <a:p>
            <a:r>
              <a:rPr lang="en-US" b="1" dirty="0"/>
              <a:t>6. Airworthiness Directives (ADs)</a:t>
            </a:r>
          </a:p>
          <a:p>
            <a:pPr>
              <a:buFont typeface="Arial" panose="020B0604020202020204" pitchFamily="34" charset="0"/>
              <a:buChar char="•"/>
            </a:pPr>
            <a:r>
              <a:rPr lang="en-US" b="1" dirty="0"/>
              <a:t>Frequency</a:t>
            </a:r>
            <a:r>
              <a:rPr lang="en-US" dirty="0"/>
              <a:t>: As issued by the FAA.</a:t>
            </a:r>
          </a:p>
          <a:p>
            <a:pPr>
              <a:buFont typeface="Arial" panose="020B0604020202020204" pitchFamily="34" charset="0"/>
              <a:buChar char="•"/>
            </a:pPr>
            <a:r>
              <a:rPr lang="en-US" b="1" dirty="0"/>
              <a:t>Purpose</a:t>
            </a:r>
            <a:r>
              <a:rPr lang="en-US" dirty="0"/>
              <a:t>: Correct identified safety issues in specific aircraft models or systems.</a:t>
            </a:r>
          </a:p>
          <a:p>
            <a:pPr>
              <a:buFont typeface="Arial" panose="020B0604020202020204" pitchFamily="34" charset="0"/>
              <a:buChar char="•"/>
            </a:pPr>
            <a:r>
              <a:rPr lang="en-US" b="1" dirty="0"/>
              <a:t>Tasks Include</a:t>
            </a:r>
            <a:r>
              <a:rPr lang="en-US" dirty="0"/>
              <a:t>:</a:t>
            </a:r>
          </a:p>
          <a:p>
            <a:pPr marL="742950" lvl="1" indent="-285750">
              <a:buFont typeface="Arial" panose="020B0604020202020204" pitchFamily="34" charset="0"/>
              <a:buChar char="•"/>
            </a:pPr>
            <a:r>
              <a:rPr lang="en-US" dirty="0"/>
              <a:t>Implementing modifications or repairs outlined in the AD.</a:t>
            </a:r>
          </a:p>
          <a:p>
            <a:endParaRPr lang="en-US" b="1" dirty="0"/>
          </a:p>
          <a:p>
            <a:r>
              <a:rPr lang="en-US" b="1" dirty="0"/>
              <a:t>7. Tires and Brakes</a:t>
            </a:r>
          </a:p>
          <a:p>
            <a:pPr>
              <a:buFont typeface="Arial" panose="020B0604020202020204" pitchFamily="34" charset="0"/>
              <a:buChar char="•"/>
            </a:pPr>
            <a:r>
              <a:rPr lang="en-US" b="1" dirty="0"/>
              <a:t>Frequency</a:t>
            </a:r>
            <a:r>
              <a:rPr lang="en-US" dirty="0"/>
              <a:t>: Inspected regularly during pre-flight and routine maintenance.</a:t>
            </a:r>
          </a:p>
          <a:p>
            <a:pPr>
              <a:buFont typeface="Arial" panose="020B0604020202020204" pitchFamily="34" charset="0"/>
              <a:buChar char="•"/>
            </a:pPr>
            <a:r>
              <a:rPr lang="en-US" b="1" dirty="0"/>
              <a:t>Tasks Include</a:t>
            </a:r>
            <a:r>
              <a:rPr lang="en-US" dirty="0"/>
              <a:t>:</a:t>
            </a:r>
          </a:p>
          <a:p>
            <a:pPr marL="742950" lvl="1" indent="-285750">
              <a:buFont typeface="Arial" panose="020B0604020202020204" pitchFamily="34" charset="0"/>
              <a:buChar char="•"/>
            </a:pPr>
            <a:r>
              <a:rPr lang="en-US" dirty="0"/>
              <a:t>Replacing worn or damaged tires.</a:t>
            </a:r>
          </a:p>
          <a:p>
            <a:pPr marL="742950" lvl="1" indent="-285750">
              <a:buFont typeface="Arial" panose="020B0604020202020204" pitchFamily="34" charset="0"/>
              <a:buChar char="•"/>
            </a:pPr>
            <a:r>
              <a:rPr lang="en-US" dirty="0"/>
              <a:t>Servicing or replacing brake pads and inspecting hydraulic lines.</a:t>
            </a:r>
          </a:p>
          <a:p>
            <a:endParaRPr lang="en-US" b="1" dirty="0"/>
          </a:p>
          <a:p>
            <a:r>
              <a:rPr lang="en-US" b="1" dirty="0"/>
              <a:t>8. Propeller Maintenance</a:t>
            </a:r>
          </a:p>
          <a:p>
            <a:pPr>
              <a:buFont typeface="Arial" panose="020B0604020202020204" pitchFamily="34" charset="0"/>
              <a:buChar char="•"/>
            </a:pPr>
            <a:r>
              <a:rPr lang="en-US" b="1" dirty="0"/>
              <a:t>Frequency</a:t>
            </a:r>
            <a:r>
              <a:rPr lang="en-US" dirty="0"/>
              <a:t>: Inspected during every 100-hour and annual inspection.</a:t>
            </a:r>
          </a:p>
          <a:p>
            <a:pPr>
              <a:buFont typeface="Arial" panose="020B0604020202020204" pitchFamily="34" charset="0"/>
              <a:buChar char="•"/>
            </a:pPr>
            <a:r>
              <a:rPr lang="en-US" b="1" dirty="0"/>
              <a:t>Tasks Include</a:t>
            </a:r>
            <a:r>
              <a:rPr lang="en-US" dirty="0"/>
              <a:t>:</a:t>
            </a:r>
          </a:p>
          <a:p>
            <a:pPr marL="742950" lvl="1" indent="-285750">
              <a:buFont typeface="Arial" panose="020B0604020202020204" pitchFamily="34" charset="0"/>
              <a:buChar char="•"/>
            </a:pPr>
            <a:r>
              <a:rPr lang="en-US" dirty="0"/>
              <a:t>Checking for nicks, cracks, or corrosion.</a:t>
            </a:r>
          </a:p>
          <a:p>
            <a:pPr marL="742950" lvl="1" indent="-285750">
              <a:buFont typeface="Arial" panose="020B0604020202020204" pitchFamily="34" charset="0"/>
              <a:buChar char="•"/>
            </a:pPr>
            <a:r>
              <a:rPr lang="en-US" dirty="0"/>
              <a:t>Balancing and aligning the propeller.</a:t>
            </a:r>
          </a:p>
          <a:p>
            <a:endParaRPr lang="en-US" b="1" dirty="0"/>
          </a:p>
          <a:p>
            <a:r>
              <a:rPr lang="en-US" b="1" dirty="0"/>
              <a:t>9. Corrosion Control</a:t>
            </a:r>
          </a:p>
          <a:p>
            <a:pPr>
              <a:buFont typeface="Arial" panose="020B0604020202020204" pitchFamily="34" charset="0"/>
              <a:buChar char="•"/>
            </a:pPr>
            <a:r>
              <a:rPr lang="en-US" b="1" dirty="0"/>
              <a:t>Frequency</a:t>
            </a:r>
            <a:r>
              <a:rPr lang="en-US" dirty="0"/>
              <a:t>: Addressed during annual and other inspections.</a:t>
            </a:r>
          </a:p>
          <a:p>
            <a:pPr>
              <a:buFont typeface="Arial" panose="020B0604020202020204" pitchFamily="34" charset="0"/>
              <a:buChar char="•"/>
            </a:pPr>
            <a:r>
              <a:rPr lang="en-US" b="1" dirty="0"/>
              <a:t>Tasks Include</a:t>
            </a:r>
            <a:r>
              <a:rPr lang="en-US" dirty="0"/>
              <a:t>:</a:t>
            </a:r>
          </a:p>
          <a:p>
            <a:pPr marL="742950" lvl="1" indent="-285750">
              <a:buFont typeface="Arial" panose="020B0604020202020204" pitchFamily="34" charset="0"/>
              <a:buChar char="•"/>
            </a:pPr>
            <a:r>
              <a:rPr lang="en-US" dirty="0"/>
              <a:t>Inspecting the airframe and control surfaces for signs of rust or corrosion.</a:t>
            </a:r>
          </a:p>
          <a:p>
            <a:pPr marL="742950" lvl="1" indent="-285750">
              <a:buFont typeface="Arial" panose="020B0604020202020204" pitchFamily="34" charset="0"/>
              <a:buChar char="•"/>
            </a:pPr>
            <a:r>
              <a:rPr lang="en-US" dirty="0"/>
              <a:t>Treating affected areas and applying corrosion inhibitors.</a:t>
            </a:r>
          </a:p>
          <a:p>
            <a:endParaRPr lang="en-US" b="1" dirty="0"/>
          </a:p>
          <a:p>
            <a:r>
              <a:rPr lang="en-US" b="1" dirty="0"/>
              <a:t>10. Avionics and Electrical Systems</a:t>
            </a:r>
          </a:p>
          <a:p>
            <a:pPr>
              <a:buFont typeface="Arial" panose="020B0604020202020204" pitchFamily="34" charset="0"/>
              <a:buChar char="•"/>
            </a:pPr>
            <a:r>
              <a:rPr lang="en-US" b="1" dirty="0"/>
              <a:t>Frequency</a:t>
            </a:r>
            <a:r>
              <a:rPr lang="en-US" dirty="0"/>
              <a:t>: Inspected during every 100-hour and annual inspection.</a:t>
            </a:r>
          </a:p>
          <a:p>
            <a:pPr>
              <a:buFont typeface="Arial" panose="020B0604020202020204" pitchFamily="34" charset="0"/>
              <a:buChar char="•"/>
            </a:pPr>
            <a:r>
              <a:rPr lang="en-US" b="1" dirty="0"/>
              <a:t>Tasks Include</a:t>
            </a:r>
            <a:r>
              <a:rPr lang="en-US" dirty="0"/>
              <a:t>:</a:t>
            </a:r>
          </a:p>
          <a:p>
            <a:pPr marL="742950" lvl="1" indent="-285750">
              <a:buFont typeface="Arial" panose="020B0604020202020204" pitchFamily="34" charset="0"/>
              <a:buChar char="•"/>
            </a:pPr>
            <a:r>
              <a:rPr lang="en-US" dirty="0"/>
              <a:t>Testing communication and navigation systems.</a:t>
            </a:r>
          </a:p>
          <a:p>
            <a:pPr marL="742950" lvl="1" indent="-285750">
              <a:buFont typeface="Arial" panose="020B0604020202020204" pitchFamily="34" charset="0"/>
              <a:buChar char="•"/>
            </a:pPr>
            <a:r>
              <a:rPr lang="en-US" dirty="0"/>
              <a:t>Checking battery health and electrical connections.</a:t>
            </a:r>
          </a:p>
          <a:p>
            <a:endParaRPr lang="en-US" b="1" dirty="0"/>
          </a:p>
          <a:p>
            <a:r>
              <a:rPr lang="en-US" b="1" dirty="0"/>
              <a:t>FAA Documentation and Compliance</a:t>
            </a:r>
          </a:p>
          <a:p>
            <a:pPr>
              <a:buFont typeface="Arial" panose="020B0604020202020204" pitchFamily="34" charset="0"/>
              <a:buChar char="•"/>
            </a:pPr>
            <a:r>
              <a:rPr lang="en-US" b="1" dirty="0"/>
              <a:t>Maintenance Logs</a:t>
            </a:r>
            <a:r>
              <a:rPr lang="en-US" dirty="0"/>
              <a:t>: Detailed records of all inspections, repairs, and maintenance are required.</a:t>
            </a:r>
          </a:p>
          <a:p>
            <a:pPr>
              <a:buFont typeface="Arial" panose="020B0604020202020204" pitchFamily="34" charset="0"/>
              <a:buChar char="•"/>
            </a:pPr>
            <a:r>
              <a:rPr lang="en-US" b="1" dirty="0"/>
              <a:t>Airworthiness Certificate</a:t>
            </a:r>
            <a:r>
              <a:rPr lang="en-US" dirty="0"/>
              <a:t>: Must remain valid, with compliance to all applicable ADs.</a:t>
            </a:r>
          </a:p>
          <a:p>
            <a:pPr>
              <a:buFont typeface="Arial" panose="020B0604020202020204" pitchFamily="34" charset="0"/>
              <a:buChar char="•"/>
            </a:pPr>
            <a:r>
              <a:rPr lang="en-US" b="1" dirty="0"/>
              <a:t>Pilot-Owner Preventative Maintenance</a:t>
            </a:r>
            <a:r>
              <a:rPr lang="en-US" dirty="0"/>
              <a:t>: Certified pilots may perform certain basic tasks like replacing spark plugs or changing oil, under FAA guidelines (Part 43, Appendix A).</a:t>
            </a:r>
          </a:p>
          <a:p>
            <a:endParaRPr lang="en-US" dirty="0"/>
          </a:p>
        </p:txBody>
      </p:sp>
      <p:sp>
        <p:nvSpPr>
          <p:cNvPr id="4" name="Slide Number Placeholder 3">
            <a:extLst>
              <a:ext uri="{FF2B5EF4-FFF2-40B4-BE49-F238E27FC236}">
                <a16:creationId xmlns:a16="http://schemas.microsoft.com/office/drawing/2014/main" id="{806FA982-6E1D-D368-26E2-F83F69DA6B67}"/>
              </a:ext>
            </a:extLst>
          </p:cNvPr>
          <p:cNvSpPr>
            <a:spLocks noGrp="1"/>
          </p:cNvSpPr>
          <p:nvPr>
            <p:ph type="sldNum" sz="quarter" idx="5"/>
          </p:nvPr>
        </p:nvSpPr>
        <p:spPr/>
        <p:txBody>
          <a:bodyPr/>
          <a:lstStyle/>
          <a:p>
            <a:fld id="{831C6D8E-FEC4-4BA3-A045-EFCE94843474}" type="slidenum">
              <a:rPr lang="en-US" smtClean="0"/>
              <a:t>23</a:t>
            </a:fld>
            <a:endParaRPr lang="en-US"/>
          </a:p>
        </p:txBody>
      </p:sp>
    </p:spTree>
    <p:extLst>
      <p:ext uri="{BB962C8B-B14F-4D97-AF65-F5344CB8AC3E}">
        <p14:creationId xmlns:p14="http://schemas.microsoft.com/office/powerpoint/2010/main" val="949035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7FB5-B442-145D-7EC0-9B6C4A176C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37DF00-8034-C813-E2E2-CCB29B052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F3F7B-F2AF-6280-6FBF-4181944F31EC}"/>
              </a:ext>
            </a:extLst>
          </p:cNvPr>
          <p:cNvSpPr>
            <a:spLocks noGrp="1"/>
          </p:cNvSpPr>
          <p:nvPr>
            <p:ph type="body" idx="1"/>
          </p:nvPr>
        </p:nvSpPr>
        <p:spPr/>
        <p:txBody>
          <a:bodyPr/>
          <a:lstStyle/>
          <a:p>
            <a:r>
              <a:rPr lang="en-US" dirty="0"/>
              <a:t>A sectional aeronautical chart is a detailed map designed to assist pilots in navigation under Visual Flight Rules (VFR). </a:t>
            </a:r>
          </a:p>
          <a:p>
            <a:endParaRPr lang="en-US" dirty="0"/>
          </a:p>
          <a:p>
            <a:r>
              <a:rPr lang="en-US" dirty="0"/>
              <a:t>Here are the basics on how to read one:</a:t>
            </a:r>
          </a:p>
          <a:p>
            <a:endParaRPr lang="en-US" dirty="0"/>
          </a:p>
          <a:p>
            <a:r>
              <a:rPr lang="en-US" b="1" dirty="0"/>
              <a:t>1. Understanding Chart Basics</a:t>
            </a:r>
          </a:p>
          <a:p>
            <a:pPr>
              <a:buFont typeface="Arial" panose="020B0604020202020204" pitchFamily="34" charset="0"/>
              <a:buChar char="•"/>
            </a:pPr>
            <a:r>
              <a:rPr lang="en-US" b="1" dirty="0"/>
              <a:t>Scale</a:t>
            </a:r>
            <a:r>
              <a:rPr lang="en-US" dirty="0"/>
              <a:t>: Sectional charts have a scale of 1:500,000 (1 inch = ~6.86 nautical miles).</a:t>
            </a:r>
          </a:p>
          <a:p>
            <a:pPr>
              <a:buFont typeface="Arial" panose="020B0604020202020204" pitchFamily="34" charset="0"/>
              <a:buChar char="•"/>
            </a:pPr>
            <a:r>
              <a:rPr lang="en-US" b="1" dirty="0"/>
              <a:t>Coverage</a:t>
            </a:r>
            <a:r>
              <a:rPr lang="en-US" dirty="0"/>
              <a:t>: They provide details about topography, airspace, airports, and landmarks.</a:t>
            </a:r>
          </a:p>
          <a:p>
            <a:endParaRPr lang="en-US" b="1" dirty="0"/>
          </a:p>
          <a:p>
            <a:r>
              <a:rPr lang="en-US" b="1" dirty="0"/>
              <a:t>2. Key Features on the Chart</a:t>
            </a:r>
          </a:p>
          <a:p>
            <a:r>
              <a:rPr lang="en-US" b="1" dirty="0"/>
              <a:t>Terrain and Topography</a:t>
            </a:r>
          </a:p>
          <a:p>
            <a:pPr>
              <a:buFont typeface="Arial" panose="020B0604020202020204" pitchFamily="34" charset="0"/>
              <a:buChar char="•"/>
            </a:pPr>
            <a:r>
              <a:rPr lang="en-US" b="1" dirty="0"/>
              <a:t>Colors</a:t>
            </a:r>
            <a:r>
              <a:rPr lang="en-US" dirty="0"/>
              <a:t>:</a:t>
            </a:r>
          </a:p>
          <a:p>
            <a:pPr marL="742950" lvl="1" indent="-285750">
              <a:buFont typeface="Arial" panose="020B0604020202020204" pitchFamily="34" charset="0"/>
              <a:buChar char="•"/>
            </a:pPr>
            <a:r>
              <a:rPr lang="en-US" dirty="0"/>
              <a:t>Light green to tan: Low elevations.</a:t>
            </a:r>
          </a:p>
          <a:p>
            <a:pPr marL="742950" lvl="1" indent="-285750">
              <a:buFont typeface="Arial" panose="020B0604020202020204" pitchFamily="34" charset="0"/>
              <a:buChar char="•"/>
            </a:pPr>
            <a:r>
              <a:rPr lang="en-US" dirty="0"/>
              <a:t>Darker browns: Higher elevations.</a:t>
            </a:r>
          </a:p>
          <a:p>
            <a:pPr>
              <a:buFont typeface="Arial" panose="020B0604020202020204" pitchFamily="34" charset="0"/>
              <a:buChar char="•"/>
            </a:pPr>
            <a:r>
              <a:rPr lang="en-US" b="1" dirty="0"/>
              <a:t>Contour lines</a:t>
            </a:r>
            <a:r>
              <a:rPr lang="en-US" dirty="0"/>
              <a:t>: Show terrain elevation changes.</a:t>
            </a:r>
          </a:p>
          <a:p>
            <a:pPr>
              <a:buFont typeface="Arial" panose="020B0604020202020204" pitchFamily="34" charset="0"/>
              <a:buChar char="•"/>
            </a:pPr>
            <a:r>
              <a:rPr lang="en-US" b="1" dirty="0"/>
              <a:t>Shaded relief</a:t>
            </a:r>
            <a:r>
              <a:rPr lang="en-US" dirty="0"/>
              <a:t>: Highlights terrain features like mountains and valleys.</a:t>
            </a:r>
          </a:p>
          <a:p>
            <a:pPr>
              <a:buFont typeface="Arial" panose="020B0604020202020204" pitchFamily="34" charset="0"/>
              <a:buChar char="•"/>
            </a:pPr>
            <a:r>
              <a:rPr lang="en-US" b="1" dirty="0"/>
              <a:t>Maximum Elevation Figure (MEF)</a:t>
            </a:r>
            <a:r>
              <a:rPr lang="en-US" dirty="0"/>
              <a:t>:</a:t>
            </a:r>
          </a:p>
          <a:p>
            <a:pPr marL="742950" lvl="1" indent="-285750">
              <a:buFont typeface="Arial" panose="020B0604020202020204" pitchFamily="34" charset="0"/>
              <a:buChar char="•"/>
            </a:pPr>
            <a:r>
              <a:rPr lang="en-US" dirty="0"/>
              <a:t>A large number in each grid rectangle indicating the highest elevation, including obstacles, within that area.</a:t>
            </a:r>
          </a:p>
          <a:p>
            <a:r>
              <a:rPr lang="en-US" b="1" dirty="0"/>
              <a:t>Obstructions</a:t>
            </a:r>
          </a:p>
          <a:p>
            <a:pPr>
              <a:buFont typeface="Arial" panose="020B0604020202020204" pitchFamily="34" charset="0"/>
              <a:buChar char="•"/>
            </a:pPr>
            <a:r>
              <a:rPr lang="en-US" b="1" dirty="0"/>
              <a:t>Towers and Obstacles</a:t>
            </a:r>
            <a:r>
              <a:rPr lang="en-US" dirty="0"/>
              <a:t>:</a:t>
            </a:r>
          </a:p>
          <a:p>
            <a:pPr marL="742950" lvl="1" indent="-285750">
              <a:buFont typeface="Arial" panose="020B0604020202020204" pitchFamily="34" charset="0"/>
              <a:buChar char="•"/>
            </a:pPr>
            <a:r>
              <a:rPr lang="en-US" dirty="0"/>
              <a:t>Small black or magenta symbols with heights listed in feet above Mean Sea Level (MSL) and Ground Level (AGL).</a:t>
            </a:r>
          </a:p>
          <a:p>
            <a:pPr marL="742950" lvl="1" indent="-285750">
              <a:buFont typeface="Arial" panose="020B0604020202020204" pitchFamily="34" charset="0"/>
              <a:buChar char="•"/>
            </a:pPr>
            <a:r>
              <a:rPr lang="en-US" dirty="0"/>
              <a:t>Example: "1542" / "463" means 1,542 ft MSL and 463 ft AGL.</a:t>
            </a:r>
          </a:p>
          <a:p>
            <a:endParaRPr lang="en-US" b="1" dirty="0"/>
          </a:p>
          <a:p>
            <a:r>
              <a:rPr lang="en-US" b="1" dirty="0"/>
              <a:t>3. Airspace</a:t>
            </a:r>
          </a:p>
          <a:p>
            <a:pPr>
              <a:buFont typeface="Arial" panose="020B0604020202020204" pitchFamily="34" charset="0"/>
              <a:buChar char="•"/>
            </a:pPr>
            <a:r>
              <a:rPr lang="en-US" b="1" dirty="0"/>
              <a:t>Classes of Airspace</a:t>
            </a:r>
            <a:r>
              <a:rPr lang="en-US" dirty="0"/>
              <a:t>:</a:t>
            </a:r>
          </a:p>
          <a:p>
            <a:pPr marL="742950" lvl="1" indent="-285750">
              <a:buFont typeface="Arial" panose="020B0604020202020204" pitchFamily="34" charset="0"/>
              <a:buChar char="•"/>
            </a:pPr>
            <a:r>
              <a:rPr lang="en-US" b="1" dirty="0"/>
              <a:t>Class A</a:t>
            </a:r>
            <a:r>
              <a:rPr lang="en-US" dirty="0"/>
              <a:t>: High-altitude, not depicted on sectional charts.</a:t>
            </a:r>
          </a:p>
          <a:p>
            <a:pPr marL="742950" lvl="1" indent="-285750">
              <a:buFont typeface="Arial" panose="020B0604020202020204" pitchFamily="34" charset="0"/>
              <a:buChar char="•"/>
            </a:pPr>
            <a:r>
              <a:rPr lang="en-US" b="1" dirty="0"/>
              <a:t>Class B</a:t>
            </a:r>
            <a:r>
              <a:rPr lang="en-US" dirty="0"/>
              <a:t>: Solid blue lines, major airports (e.g., around LAX, ORD).</a:t>
            </a:r>
          </a:p>
          <a:p>
            <a:pPr marL="742950" lvl="1" indent="-285750">
              <a:buFont typeface="Arial" panose="020B0604020202020204" pitchFamily="34" charset="0"/>
              <a:buChar char="•"/>
            </a:pPr>
            <a:r>
              <a:rPr lang="en-US" b="1" dirty="0"/>
              <a:t>Class C</a:t>
            </a:r>
            <a:r>
              <a:rPr lang="en-US" dirty="0"/>
              <a:t>: Solid magenta lines, medium-sized airports.</a:t>
            </a:r>
          </a:p>
          <a:p>
            <a:pPr marL="742950" lvl="1" indent="-285750">
              <a:buFont typeface="Arial" panose="020B0604020202020204" pitchFamily="34" charset="0"/>
              <a:buChar char="•"/>
            </a:pPr>
            <a:r>
              <a:rPr lang="en-US" b="1" dirty="0"/>
              <a:t>Class D</a:t>
            </a:r>
            <a:r>
              <a:rPr lang="en-US" dirty="0"/>
              <a:t>: Dashed blue lines, smaller towered airports.</a:t>
            </a:r>
          </a:p>
          <a:p>
            <a:pPr marL="742950" lvl="1" indent="-285750">
              <a:buFont typeface="Arial" panose="020B0604020202020204" pitchFamily="34" charset="0"/>
              <a:buChar char="•"/>
            </a:pPr>
            <a:r>
              <a:rPr lang="en-US" b="1" dirty="0"/>
              <a:t>Class E</a:t>
            </a:r>
            <a:r>
              <a:rPr lang="en-US" dirty="0"/>
              <a:t>: Gradient shading or dashed magenta lines, typically above 1,200 ft AGL or surface.</a:t>
            </a:r>
          </a:p>
          <a:p>
            <a:pPr marL="742950" lvl="1" indent="-285750">
              <a:buFont typeface="Arial" panose="020B0604020202020204" pitchFamily="34" charset="0"/>
              <a:buChar char="•"/>
            </a:pPr>
            <a:r>
              <a:rPr lang="en-US" b="1" dirty="0"/>
              <a:t>Class G</a:t>
            </a:r>
            <a:r>
              <a:rPr lang="en-US" dirty="0"/>
              <a:t>: Uncontrolled airspace, not explicitly marked, often below Class E.</a:t>
            </a:r>
          </a:p>
          <a:p>
            <a:pPr>
              <a:buFont typeface="Arial" panose="020B0604020202020204" pitchFamily="34" charset="0"/>
              <a:buChar char="•"/>
            </a:pPr>
            <a:r>
              <a:rPr lang="en-US" b="1" dirty="0"/>
              <a:t>Airspace Altitudes</a:t>
            </a:r>
            <a:r>
              <a:rPr lang="en-US" dirty="0"/>
              <a:t>:</a:t>
            </a:r>
          </a:p>
          <a:p>
            <a:pPr marL="742950" lvl="1" indent="-285750">
              <a:buFont typeface="Arial" panose="020B0604020202020204" pitchFamily="34" charset="0"/>
              <a:buChar char="•"/>
            </a:pPr>
            <a:r>
              <a:rPr lang="en-US" dirty="0"/>
              <a:t>Numbers near airspace boundaries indicate altitude limits. For example, "SFC" (surface) to 10,000 ft MSL.</a:t>
            </a:r>
          </a:p>
          <a:p>
            <a:r>
              <a:rPr lang="en-US" b="1" dirty="0"/>
              <a:t>Prohibited, Restricted, and Special Use Airspace</a:t>
            </a:r>
          </a:p>
          <a:p>
            <a:pPr lvl="1">
              <a:buFont typeface="Arial" panose="020B0604020202020204" pitchFamily="34" charset="0"/>
              <a:buChar char="•"/>
            </a:pPr>
            <a:r>
              <a:rPr lang="en-US" b="1" dirty="0"/>
              <a:t>Prohibited Areas (P)</a:t>
            </a:r>
            <a:r>
              <a:rPr lang="en-US" dirty="0"/>
              <a:t>: Blue hashed lines; no entry (e.g., White House).</a:t>
            </a:r>
          </a:p>
          <a:p>
            <a:pPr lvl="1">
              <a:buFont typeface="Arial" panose="020B0604020202020204" pitchFamily="34" charset="0"/>
              <a:buChar char="•"/>
            </a:pPr>
            <a:r>
              <a:rPr lang="en-US" b="1" dirty="0"/>
              <a:t>Restricted Areas (R)</a:t>
            </a:r>
            <a:r>
              <a:rPr lang="en-US" dirty="0"/>
              <a:t>: Blue hashed lines; entry requires permission.</a:t>
            </a:r>
          </a:p>
          <a:p>
            <a:pPr lvl="1">
              <a:buFont typeface="Arial" panose="020B0604020202020204" pitchFamily="34" charset="0"/>
              <a:buChar char="•"/>
            </a:pPr>
            <a:r>
              <a:rPr lang="en-US" b="1" dirty="0"/>
              <a:t>Warning Areas (W)</a:t>
            </a:r>
            <a:r>
              <a:rPr lang="en-US" dirty="0"/>
              <a:t>: Offshore military zones.</a:t>
            </a:r>
          </a:p>
          <a:p>
            <a:pPr lvl="1">
              <a:buFont typeface="Arial" panose="020B0604020202020204" pitchFamily="34" charset="0"/>
              <a:buChar char="•"/>
            </a:pPr>
            <a:r>
              <a:rPr lang="en-US" b="1" dirty="0"/>
              <a:t>Military Operations Areas (MOA)</a:t>
            </a:r>
            <a:r>
              <a:rPr lang="en-US" dirty="0"/>
              <a:t>: Magenta hashed lines; caution advised.</a:t>
            </a:r>
          </a:p>
          <a:p>
            <a:pPr lvl="1">
              <a:buFont typeface="Arial" panose="020B0604020202020204" pitchFamily="34" charset="0"/>
              <a:buChar char="•"/>
            </a:pPr>
            <a:r>
              <a:rPr lang="en-US" b="1" dirty="0"/>
              <a:t>Alert Areas (A)</a:t>
            </a:r>
            <a:r>
              <a:rPr lang="en-US" dirty="0"/>
              <a:t>: Magenta hashed lines; high pilot activity.</a:t>
            </a:r>
          </a:p>
          <a:p>
            <a:pPr lvl="1">
              <a:buFont typeface="Arial" panose="020B0604020202020204" pitchFamily="34" charset="0"/>
              <a:buChar char="•"/>
            </a:pPr>
            <a:r>
              <a:rPr lang="en-US" b="1" dirty="0"/>
              <a:t>Temporary Flight Restrictions (TFRs)</a:t>
            </a:r>
            <a:r>
              <a:rPr lang="en-US" dirty="0"/>
              <a:t>: Check current status via NOTAMs.</a:t>
            </a:r>
          </a:p>
          <a:p>
            <a:endParaRPr lang="en-US" b="1" dirty="0"/>
          </a:p>
          <a:p>
            <a:r>
              <a:rPr lang="en-US" b="1" dirty="0"/>
              <a:t>4. Navigation Aids (NAVAIDs)</a:t>
            </a:r>
          </a:p>
          <a:p>
            <a:pPr>
              <a:buFont typeface="Arial" panose="020B0604020202020204" pitchFamily="34" charset="0"/>
              <a:buChar char="•"/>
            </a:pPr>
            <a:r>
              <a:rPr lang="en-US" b="1" dirty="0"/>
              <a:t>VOR Stations</a:t>
            </a:r>
            <a:r>
              <a:rPr lang="en-US" dirty="0"/>
              <a:t>:</a:t>
            </a:r>
          </a:p>
          <a:p>
            <a:pPr marL="742950" lvl="1" indent="-285750">
              <a:buFont typeface="Arial" panose="020B0604020202020204" pitchFamily="34" charset="0"/>
              <a:buChar char="•"/>
            </a:pPr>
            <a:r>
              <a:rPr lang="en-US" dirty="0"/>
              <a:t>Depicted as blue hexagons with associated frequency.</a:t>
            </a:r>
          </a:p>
          <a:p>
            <a:pPr marL="742950" lvl="1" indent="-285750">
              <a:buFont typeface="Arial" panose="020B0604020202020204" pitchFamily="34" charset="0"/>
              <a:buChar char="•"/>
            </a:pPr>
            <a:r>
              <a:rPr lang="en-US" dirty="0"/>
              <a:t>Example: "113.4 VOR-DME" provides navigation guidance and distance.</a:t>
            </a:r>
          </a:p>
          <a:p>
            <a:pPr>
              <a:buFont typeface="Arial" panose="020B0604020202020204" pitchFamily="34" charset="0"/>
              <a:buChar char="•"/>
            </a:pPr>
            <a:r>
              <a:rPr lang="en-US" b="1" dirty="0"/>
              <a:t>Compass Roses</a:t>
            </a:r>
            <a:r>
              <a:rPr lang="en-US" dirty="0"/>
              <a:t>:</a:t>
            </a:r>
          </a:p>
          <a:p>
            <a:pPr marL="742950" lvl="1" indent="-285750">
              <a:buFont typeface="Arial" panose="020B0604020202020204" pitchFamily="34" charset="0"/>
              <a:buChar char="•"/>
            </a:pPr>
            <a:r>
              <a:rPr lang="en-US" dirty="0"/>
              <a:t>Around VORs, indicating radials for navigation.</a:t>
            </a:r>
          </a:p>
          <a:p>
            <a:pPr>
              <a:buFont typeface="Arial" panose="020B0604020202020204" pitchFamily="34" charset="0"/>
              <a:buChar char="•"/>
            </a:pPr>
            <a:r>
              <a:rPr lang="en-US" b="1" dirty="0"/>
              <a:t>Victor Airways</a:t>
            </a:r>
            <a:r>
              <a:rPr lang="en-US" dirty="0"/>
              <a:t>:</a:t>
            </a:r>
          </a:p>
          <a:p>
            <a:pPr marL="742950" lvl="1" indent="-285750">
              <a:buFont typeface="Arial" panose="020B0604020202020204" pitchFamily="34" charset="0"/>
              <a:buChar char="•"/>
            </a:pPr>
            <a:r>
              <a:rPr lang="en-US" dirty="0"/>
              <a:t>Light blue lines between VORs, indicating low-altitude airways.</a:t>
            </a:r>
          </a:p>
          <a:p>
            <a:endParaRPr lang="en-US" b="1" dirty="0"/>
          </a:p>
          <a:p>
            <a:r>
              <a:rPr lang="en-US" b="1" dirty="0"/>
              <a:t>5. Airports</a:t>
            </a:r>
          </a:p>
          <a:p>
            <a:pPr>
              <a:buFont typeface="Arial" panose="020B0604020202020204" pitchFamily="34" charset="0"/>
              <a:buChar char="•"/>
            </a:pPr>
            <a:r>
              <a:rPr lang="en-US" b="1" dirty="0"/>
              <a:t>Airport Symbols</a:t>
            </a:r>
            <a:r>
              <a:rPr lang="en-US" dirty="0"/>
              <a:t>:</a:t>
            </a:r>
          </a:p>
          <a:p>
            <a:pPr marL="742950" lvl="1" indent="-285750">
              <a:buFont typeface="Arial" panose="020B0604020202020204" pitchFamily="34" charset="0"/>
              <a:buChar char="•"/>
            </a:pPr>
            <a:r>
              <a:rPr lang="en-US" b="1" dirty="0"/>
              <a:t>Blue</a:t>
            </a:r>
            <a:r>
              <a:rPr lang="en-US" dirty="0"/>
              <a:t>: Towered airports.</a:t>
            </a:r>
          </a:p>
          <a:p>
            <a:pPr marL="742950" lvl="1" indent="-285750">
              <a:buFont typeface="Arial" panose="020B0604020202020204" pitchFamily="34" charset="0"/>
              <a:buChar char="•"/>
            </a:pPr>
            <a:r>
              <a:rPr lang="en-US" b="1" dirty="0"/>
              <a:t>Magenta</a:t>
            </a:r>
            <a:r>
              <a:rPr lang="en-US" dirty="0"/>
              <a:t>: Non-towered airports.</a:t>
            </a:r>
          </a:p>
          <a:p>
            <a:pPr marL="742950" lvl="1" indent="-285750">
              <a:buFont typeface="Arial" panose="020B0604020202020204" pitchFamily="34" charset="0"/>
              <a:buChar char="•"/>
            </a:pPr>
            <a:r>
              <a:rPr lang="en-US" b="1" dirty="0"/>
              <a:t>Circle with runway lines</a:t>
            </a:r>
            <a:r>
              <a:rPr lang="en-US" dirty="0"/>
              <a:t>: Indicates runways longer than 8,000 ft.</a:t>
            </a:r>
          </a:p>
          <a:p>
            <a:pPr marL="742950" lvl="1" indent="-285750">
              <a:buFont typeface="Arial" panose="020B0604020202020204" pitchFamily="34" charset="0"/>
              <a:buChar char="•"/>
            </a:pPr>
            <a:r>
              <a:rPr lang="en-US" b="1" dirty="0"/>
              <a:t>Small open circle</a:t>
            </a:r>
            <a:r>
              <a:rPr lang="en-US" dirty="0"/>
              <a:t>: Smaller airports with limited facilities.</a:t>
            </a:r>
          </a:p>
          <a:p>
            <a:pPr>
              <a:buFont typeface="Arial" panose="020B0604020202020204" pitchFamily="34" charset="0"/>
              <a:buChar char="•"/>
            </a:pPr>
            <a:r>
              <a:rPr lang="en-US" b="1" dirty="0"/>
              <a:t>Information Blocks</a:t>
            </a:r>
            <a:r>
              <a:rPr lang="en-US" dirty="0"/>
              <a:t>:</a:t>
            </a:r>
          </a:p>
          <a:p>
            <a:pPr marL="742950" lvl="1" indent="-285750">
              <a:buFont typeface="Arial" panose="020B0604020202020204" pitchFamily="34" charset="0"/>
              <a:buChar char="•"/>
            </a:pPr>
            <a:r>
              <a:rPr lang="en-US" b="1" dirty="0"/>
              <a:t>Airport Name</a:t>
            </a:r>
            <a:r>
              <a:rPr lang="en-US" dirty="0"/>
              <a:t>: Includes the airport elevation and lighting.</a:t>
            </a:r>
          </a:p>
          <a:p>
            <a:pPr marL="742950" lvl="1" indent="-285750">
              <a:buFont typeface="Arial" panose="020B0604020202020204" pitchFamily="34" charset="0"/>
              <a:buChar char="•"/>
            </a:pPr>
            <a:r>
              <a:rPr lang="en-US" b="1" dirty="0"/>
              <a:t>Runway Details</a:t>
            </a:r>
            <a:r>
              <a:rPr lang="en-US" dirty="0"/>
              <a:t>: Lengths and types (e.g., asphalt or grass).</a:t>
            </a:r>
          </a:p>
          <a:p>
            <a:endParaRPr lang="en-US" b="1" dirty="0"/>
          </a:p>
          <a:p>
            <a:r>
              <a:rPr lang="en-US" b="1" dirty="0"/>
              <a:t>6. Miscellaneous</a:t>
            </a:r>
          </a:p>
          <a:p>
            <a:pPr>
              <a:buFont typeface="Arial" panose="020B0604020202020204" pitchFamily="34" charset="0"/>
              <a:buChar char="•"/>
            </a:pPr>
            <a:r>
              <a:rPr lang="en-US" b="1" dirty="0"/>
              <a:t>Landmarks</a:t>
            </a:r>
            <a:r>
              <a:rPr lang="en-US" dirty="0"/>
              <a:t>: Symbols for towns, highways, railroads, and water bodies.</a:t>
            </a:r>
          </a:p>
          <a:p>
            <a:pPr>
              <a:buFont typeface="Arial" panose="020B0604020202020204" pitchFamily="34" charset="0"/>
              <a:buChar char="•"/>
            </a:pPr>
            <a:r>
              <a:rPr lang="en-US" b="1" dirty="0"/>
              <a:t>Isogonic Lines</a:t>
            </a:r>
            <a:r>
              <a:rPr lang="en-US" dirty="0"/>
              <a:t>: Dashed magenta lines showing magnetic variation.</a:t>
            </a:r>
          </a:p>
          <a:p>
            <a:pPr>
              <a:buFont typeface="Arial" panose="020B0604020202020204" pitchFamily="34" charset="0"/>
              <a:buChar char="•"/>
            </a:pPr>
            <a:r>
              <a:rPr lang="en-US" b="1" dirty="0"/>
              <a:t>Latitude and Longitude</a:t>
            </a:r>
            <a:r>
              <a:rPr lang="en-US" dirty="0"/>
              <a:t>: Graticules for navigation or waypoint planning.</a:t>
            </a:r>
          </a:p>
          <a:p>
            <a:pPr>
              <a:buFont typeface="Arial" panose="020B0604020202020204" pitchFamily="34" charset="0"/>
              <a:buChar char="•"/>
            </a:pPr>
            <a:r>
              <a:rPr lang="en-US" b="1" dirty="0"/>
              <a:t>Flight Services Frequencies</a:t>
            </a:r>
            <a:r>
              <a:rPr lang="en-US" dirty="0"/>
              <a:t>: Found in airport information blocks or near navigation aids.</a:t>
            </a:r>
          </a:p>
          <a:p>
            <a:endParaRPr lang="en-US" b="1" dirty="0"/>
          </a:p>
          <a:p>
            <a:r>
              <a:rPr lang="en-US" b="1" dirty="0"/>
              <a:t>Tips for Interpreting the Chart</a:t>
            </a:r>
          </a:p>
          <a:p>
            <a:pPr>
              <a:buFont typeface="+mj-lt"/>
              <a:buAutoNum type="arabicPeriod"/>
            </a:pPr>
            <a:r>
              <a:rPr lang="en-US" dirty="0"/>
              <a:t>Use the </a:t>
            </a:r>
            <a:r>
              <a:rPr lang="en-US" b="1" dirty="0"/>
              <a:t>chart legend</a:t>
            </a:r>
            <a:r>
              <a:rPr lang="en-US" dirty="0"/>
              <a:t> for unfamiliar symbols or terms.</a:t>
            </a:r>
          </a:p>
          <a:p>
            <a:pPr>
              <a:buFont typeface="+mj-lt"/>
              <a:buAutoNum type="arabicPeriod"/>
            </a:pPr>
            <a:r>
              <a:rPr lang="en-US" dirty="0"/>
              <a:t>Familiarize yourself with airspace boundaries and altitudes.</a:t>
            </a:r>
          </a:p>
          <a:p>
            <a:pPr>
              <a:buFont typeface="+mj-lt"/>
              <a:buAutoNum type="arabicPeriod"/>
            </a:pPr>
            <a:r>
              <a:rPr lang="en-US" dirty="0"/>
              <a:t>Cross-check elevations to ensure safe clearance from terrain and obstructions.</a:t>
            </a:r>
          </a:p>
          <a:p>
            <a:pPr>
              <a:buFont typeface="+mj-lt"/>
              <a:buAutoNum type="arabicPeriod"/>
            </a:pPr>
            <a:r>
              <a:rPr lang="en-US" dirty="0"/>
              <a:t>Pay attention to </a:t>
            </a:r>
            <a:r>
              <a:rPr lang="en-US" b="1" dirty="0"/>
              <a:t>special use airspace</a:t>
            </a:r>
            <a:r>
              <a:rPr lang="en-US" dirty="0"/>
              <a:t> and temporary flight restrictions (TFRs).</a:t>
            </a:r>
          </a:p>
          <a:p>
            <a:endParaRPr lang="en-US" dirty="0"/>
          </a:p>
        </p:txBody>
      </p:sp>
      <p:sp>
        <p:nvSpPr>
          <p:cNvPr id="4" name="Slide Number Placeholder 3">
            <a:extLst>
              <a:ext uri="{FF2B5EF4-FFF2-40B4-BE49-F238E27FC236}">
                <a16:creationId xmlns:a16="http://schemas.microsoft.com/office/drawing/2014/main" id="{F89583F5-7D82-1106-7B9A-FB80507A9925}"/>
              </a:ext>
            </a:extLst>
          </p:cNvPr>
          <p:cNvSpPr>
            <a:spLocks noGrp="1"/>
          </p:cNvSpPr>
          <p:nvPr>
            <p:ph type="sldNum" sz="quarter" idx="5"/>
          </p:nvPr>
        </p:nvSpPr>
        <p:spPr/>
        <p:txBody>
          <a:bodyPr/>
          <a:lstStyle/>
          <a:p>
            <a:fld id="{831C6D8E-FEC4-4BA3-A045-EFCE94843474}" type="slidenum">
              <a:rPr lang="en-US" smtClean="0"/>
              <a:t>24</a:t>
            </a:fld>
            <a:endParaRPr lang="en-US"/>
          </a:p>
        </p:txBody>
      </p:sp>
    </p:spTree>
    <p:extLst>
      <p:ext uri="{BB962C8B-B14F-4D97-AF65-F5344CB8AC3E}">
        <p14:creationId xmlns:p14="http://schemas.microsoft.com/office/powerpoint/2010/main" val="4033196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E33C6-E1E5-F351-12FC-BDCAA6AAD2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05D44-1EBF-A942-A18D-CF7A548A86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BF21A-F691-8EB2-7153-2C38131C8BC0}"/>
              </a:ext>
            </a:extLst>
          </p:cNvPr>
          <p:cNvSpPr>
            <a:spLocks noGrp="1"/>
          </p:cNvSpPr>
          <p:nvPr>
            <p:ph type="body" idx="1"/>
          </p:nvPr>
        </p:nvSpPr>
        <p:spPr/>
        <p:txBody>
          <a:bodyPr/>
          <a:lstStyle/>
          <a:p>
            <a:r>
              <a:rPr lang="en-US" dirty="0"/>
              <a:t>Setting up </a:t>
            </a:r>
            <a:r>
              <a:rPr lang="en-US" b="1" dirty="0"/>
              <a:t>discovery flights </a:t>
            </a:r>
            <a:r>
              <a:rPr lang="en-US" dirty="0"/>
              <a:t>for Scouts is an excellent way to inspire their interest in aviation. Organizations like the </a:t>
            </a:r>
            <a:r>
              <a:rPr lang="en-US" b="1" dirty="0"/>
              <a:t>Experimental Aircraft Association (EAA)</a:t>
            </a:r>
            <a:r>
              <a:rPr lang="en-US" dirty="0"/>
              <a:t> and local flight schools are great partners for this. Here’s how you can organize it:</a:t>
            </a:r>
          </a:p>
          <a:p>
            <a:endParaRPr lang="en-US" dirty="0"/>
          </a:p>
          <a:p>
            <a:r>
              <a:rPr lang="en-US" b="1" dirty="0"/>
              <a:t>Steps to Arrange Discovery Flights</a:t>
            </a:r>
          </a:p>
          <a:p>
            <a:r>
              <a:rPr lang="en-US" b="1" dirty="0"/>
              <a:t>1. Partner with Organizations</a:t>
            </a:r>
          </a:p>
          <a:p>
            <a:pPr>
              <a:buFont typeface="Arial" panose="020B0604020202020204" pitchFamily="34" charset="0"/>
              <a:buChar char="•"/>
            </a:pPr>
            <a:r>
              <a:rPr lang="en-US" b="1" dirty="0"/>
              <a:t>EAA Young Eagles Program</a:t>
            </a:r>
            <a:r>
              <a:rPr lang="en-US" dirty="0"/>
              <a:t>:</a:t>
            </a:r>
          </a:p>
          <a:p>
            <a:pPr marL="742950" lvl="1" indent="-285750">
              <a:buFont typeface="Arial" panose="020B0604020202020204" pitchFamily="34" charset="0"/>
              <a:buChar char="•"/>
            </a:pPr>
            <a:r>
              <a:rPr lang="en-US" dirty="0"/>
              <a:t>This program offers free discovery flights for youth aged 8–17.</a:t>
            </a:r>
          </a:p>
          <a:p>
            <a:pPr marL="742950" lvl="1" indent="-285750">
              <a:buFont typeface="Arial" panose="020B0604020202020204" pitchFamily="34" charset="0"/>
              <a:buChar char="•"/>
            </a:pPr>
            <a:r>
              <a:rPr lang="en-US" dirty="0"/>
              <a:t>Visit the EAA website to find a local chapter and contact their Young Eagles coordinator.</a:t>
            </a:r>
          </a:p>
          <a:p>
            <a:pPr marL="742950" lvl="1" indent="-285750">
              <a:buFont typeface="Arial" panose="020B0604020202020204" pitchFamily="34" charset="0"/>
              <a:buChar char="•"/>
            </a:pPr>
            <a:r>
              <a:rPr lang="en-US" dirty="0"/>
              <a:t>EAA pilots are experienced and often combine the flight with an aviation education session.</a:t>
            </a:r>
          </a:p>
          <a:p>
            <a:pPr>
              <a:buFont typeface="Arial" panose="020B0604020202020204" pitchFamily="34" charset="0"/>
              <a:buChar char="•"/>
            </a:pPr>
            <a:r>
              <a:rPr lang="en-US" b="1" dirty="0"/>
              <a:t>Local Flight Schools and Airports</a:t>
            </a:r>
            <a:r>
              <a:rPr lang="en-US" dirty="0"/>
              <a:t>:</a:t>
            </a:r>
          </a:p>
          <a:p>
            <a:pPr marL="742950" lvl="1" indent="-285750">
              <a:buFont typeface="Arial" panose="020B0604020202020204" pitchFamily="34" charset="0"/>
              <a:buChar char="•"/>
            </a:pPr>
            <a:r>
              <a:rPr lang="en-US" dirty="0"/>
              <a:t>Many flight schools offer discovery flights for a nominal fee.</a:t>
            </a:r>
          </a:p>
          <a:p>
            <a:pPr marL="742950" lvl="1" indent="-285750">
              <a:buFont typeface="Arial" panose="020B0604020202020204" pitchFamily="34" charset="0"/>
              <a:buChar char="•"/>
            </a:pPr>
            <a:r>
              <a:rPr lang="en-US" dirty="0"/>
              <a:t>Contact local schools or Fixed-Base Operators (FBOs) to negotiate group rates for Scouts.</a:t>
            </a:r>
          </a:p>
          <a:p>
            <a:endParaRPr lang="en-US" b="1" dirty="0"/>
          </a:p>
          <a:p>
            <a:r>
              <a:rPr lang="en-US" b="1" dirty="0"/>
              <a:t>2. Secure a Location</a:t>
            </a:r>
          </a:p>
          <a:p>
            <a:pPr>
              <a:buFont typeface="Arial" panose="020B0604020202020204" pitchFamily="34" charset="0"/>
              <a:buChar char="•"/>
            </a:pPr>
            <a:r>
              <a:rPr lang="en-US" dirty="0"/>
              <a:t>Identify a local airport that supports general aviation.</a:t>
            </a:r>
          </a:p>
          <a:p>
            <a:pPr>
              <a:buFont typeface="Arial" panose="020B0604020202020204" pitchFamily="34" charset="0"/>
              <a:buChar char="•"/>
            </a:pPr>
            <a:r>
              <a:rPr lang="en-US" dirty="0"/>
              <a:t>Coordinate with airport management for a safe area for the Scouts to gather and observe flight operations.</a:t>
            </a:r>
          </a:p>
          <a:p>
            <a:endParaRPr lang="en-US" b="1" dirty="0"/>
          </a:p>
          <a:p>
            <a:r>
              <a:rPr lang="en-US" b="1" dirty="0"/>
              <a:t>3. Organize Safety and Logistics</a:t>
            </a:r>
          </a:p>
          <a:p>
            <a:pPr>
              <a:buFont typeface="Arial" panose="020B0604020202020204" pitchFamily="34" charset="0"/>
              <a:buChar char="•"/>
            </a:pPr>
            <a:r>
              <a:rPr lang="en-US" b="1" dirty="0"/>
              <a:t>Scouting America Flying Plan Checklist:  </a:t>
            </a:r>
            <a:r>
              <a:rPr lang="en-US" b="0" dirty="0"/>
              <a:t>Complete this form and submit as instructed: https://filestore.scouting.org/filestore/pdf/680-672(17)FlyPlanFillable.pdf</a:t>
            </a:r>
          </a:p>
          <a:p>
            <a:pPr>
              <a:buFont typeface="Arial" panose="020B0604020202020204" pitchFamily="34" charset="0"/>
              <a:buChar char="•"/>
            </a:pPr>
            <a:r>
              <a:rPr lang="en-US" b="1" dirty="0"/>
              <a:t>Parental Consent</a:t>
            </a:r>
            <a:r>
              <a:rPr lang="en-US" dirty="0"/>
              <a:t>: Collect signed consent forms from parents or guardians. See:  https://filestore.scouting.org/filestore/pdf/19-673.pdf</a:t>
            </a:r>
          </a:p>
          <a:p>
            <a:pPr>
              <a:buFont typeface="Arial" panose="020B0604020202020204" pitchFamily="34" charset="0"/>
              <a:buChar char="•"/>
            </a:pPr>
            <a:r>
              <a:rPr lang="en-US" b="1" dirty="0"/>
              <a:t>Insurance</a:t>
            </a:r>
            <a:r>
              <a:rPr lang="en-US" dirty="0"/>
              <a:t>: Verify coverage with the organization or flight school conducting the flights.</a:t>
            </a:r>
          </a:p>
          <a:p>
            <a:pPr>
              <a:buFont typeface="Arial" panose="020B0604020202020204" pitchFamily="34" charset="0"/>
              <a:buChar char="•"/>
            </a:pPr>
            <a:r>
              <a:rPr lang="en-US" b="1" dirty="0"/>
              <a:t>Group Size</a:t>
            </a:r>
            <a:r>
              <a:rPr lang="en-US" dirty="0"/>
              <a:t>: Limit the number of Scouts per session to avoid long wait times.</a:t>
            </a:r>
          </a:p>
          <a:p>
            <a:endParaRPr lang="en-US" b="1" dirty="0"/>
          </a:p>
          <a:p>
            <a:r>
              <a:rPr lang="en-US" b="1" dirty="0"/>
              <a:t>4. Schedule the Event</a:t>
            </a:r>
          </a:p>
          <a:p>
            <a:pPr>
              <a:buFont typeface="Arial" panose="020B0604020202020204" pitchFamily="34" charset="0"/>
              <a:buChar char="•"/>
            </a:pPr>
            <a:r>
              <a:rPr lang="en-US" dirty="0"/>
              <a:t>Plan for several hours, including check-in, a pre-flight briefing, flights, and debriefing.</a:t>
            </a:r>
          </a:p>
          <a:p>
            <a:pPr>
              <a:buFont typeface="Arial" panose="020B0604020202020204" pitchFamily="34" charset="0"/>
              <a:buChar char="•"/>
            </a:pPr>
            <a:r>
              <a:rPr lang="en-US" dirty="0"/>
              <a:t>Create a staggered schedule if multiple pilots and aircraft are involved.</a:t>
            </a:r>
          </a:p>
          <a:p>
            <a:endParaRPr lang="en-US" b="1" dirty="0"/>
          </a:p>
          <a:p>
            <a:r>
              <a:rPr lang="en-US" b="1" dirty="0"/>
              <a:t>Event Day Agenda</a:t>
            </a:r>
          </a:p>
          <a:p>
            <a:pPr>
              <a:buFont typeface="+mj-lt"/>
              <a:buAutoNum type="arabicPeriod"/>
            </a:pPr>
            <a:r>
              <a:rPr lang="en-US" b="1" dirty="0"/>
              <a:t>Welcome and Introduction</a:t>
            </a:r>
            <a:endParaRPr lang="en-US" dirty="0"/>
          </a:p>
          <a:p>
            <a:pPr marL="742950" lvl="1" indent="-285750">
              <a:buFont typeface="+mj-lt"/>
              <a:buAutoNum type="arabicPeriod"/>
            </a:pPr>
            <a:r>
              <a:rPr lang="en-US" dirty="0"/>
              <a:t>Explain the purpose of the discovery flight.</a:t>
            </a:r>
          </a:p>
          <a:p>
            <a:pPr marL="742950" lvl="1" indent="-285750">
              <a:buFont typeface="+mj-lt"/>
              <a:buAutoNum type="arabicPeriod"/>
            </a:pPr>
            <a:r>
              <a:rPr lang="en-US" dirty="0"/>
              <a:t>Introduce the pilots and ground crew.</a:t>
            </a:r>
          </a:p>
          <a:p>
            <a:pPr>
              <a:buFont typeface="+mj-lt"/>
              <a:buAutoNum type="arabicPeriod"/>
            </a:pPr>
            <a:r>
              <a:rPr lang="en-US" b="1" dirty="0"/>
              <a:t>Pre-Flight Education</a:t>
            </a:r>
            <a:endParaRPr lang="en-US" dirty="0"/>
          </a:p>
          <a:p>
            <a:pPr marL="742950" lvl="1" indent="-285750">
              <a:buFont typeface="+mj-lt"/>
              <a:buAutoNum type="arabicPeriod"/>
            </a:pPr>
            <a:r>
              <a:rPr lang="en-US" dirty="0"/>
              <a:t>Walk Scouts through basic aviation principles and flight safety.</a:t>
            </a:r>
          </a:p>
          <a:p>
            <a:pPr marL="742950" lvl="1" indent="-285750">
              <a:buFont typeface="+mj-lt"/>
              <a:buAutoNum type="arabicPeriod"/>
            </a:pPr>
            <a:r>
              <a:rPr lang="en-US" dirty="0"/>
              <a:t>Demonstrate pre-flight inspection procedures (tying into the Aviation merit badge).</a:t>
            </a:r>
          </a:p>
          <a:p>
            <a:pPr>
              <a:buFont typeface="+mj-lt"/>
              <a:buAutoNum type="arabicPeriod"/>
            </a:pPr>
            <a:r>
              <a:rPr lang="en-US" b="1" dirty="0"/>
              <a:t>Discovery Flights</a:t>
            </a:r>
            <a:endParaRPr lang="en-US" dirty="0"/>
          </a:p>
          <a:p>
            <a:pPr marL="742950" lvl="1" indent="-285750">
              <a:buFont typeface="+mj-lt"/>
              <a:buAutoNum type="arabicPeriod"/>
            </a:pPr>
            <a:r>
              <a:rPr lang="en-US" dirty="0"/>
              <a:t>Each Scout takes a short flight (15–20 minutes), during which they can take the controls briefly under the pilot’s supervision.</a:t>
            </a:r>
          </a:p>
          <a:p>
            <a:pPr marL="742950" lvl="1" indent="-285750">
              <a:buFont typeface="+mj-lt"/>
              <a:buAutoNum type="arabicPeriod"/>
            </a:pPr>
            <a:r>
              <a:rPr lang="en-US" dirty="0"/>
              <a:t>Ensure other Scouts have engaging activities while waiting, such as:</a:t>
            </a:r>
          </a:p>
          <a:p>
            <a:pPr marL="1143000" lvl="2" indent="-228600">
              <a:buFont typeface="+mj-lt"/>
              <a:buAutoNum type="arabicPeriod"/>
            </a:pPr>
            <a:r>
              <a:rPr lang="en-US" dirty="0"/>
              <a:t>Viewing airport operations.</a:t>
            </a:r>
          </a:p>
          <a:p>
            <a:pPr marL="1143000" lvl="2" indent="-228600">
              <a:buFont typeface="+mj-lt"/>
              <a:buAutoNum type="arabicPeriod"/>
            </a:pPr>
            <a:r>
              <a:rPr lang="en-US" dirty="0"/>
              <a:t>Learning about careers in aviation.</a:t>
            </a:r>
          </a:p>
          <a:p>
            <a:pPr>
              <a:buFont typeface="+mj-lt"/>
              <a:buAutoNum type="arabicPeriod"/>
            </a:pPr>
            <a:r>
              <a:rPr lang="en-US" b="1" dirty="0"/>
              <a:t>Post-Flight Debrief</a:t>
            </a:r>
            <a:endParaRPr lang="en-US" dirty="0"/>
          </a:p>
          <a:p>
            <a:pPr marL="742950" lvl="1" indent="-285750">
              <a:buFont typeface="+mj-lt"/>
              <a:buAutoNum type="arabicPeriod"/>
            </a:pPr>
            <a:r>
              <a:rPr lang="en-US" dirty="0"/>
              <a:t>Have pilots discuss the flight experience with the Scouts.</a:t>
            </a:r>
          </a:p>
          <a:p>
            <a:pPr marL="742950" lvl="1" indent="-285750">
              <a:buFont typeface="+mj-lt"/>
              <a:buAutoNum type="arabicPeriod"/>
            </a:pPr>
            <a:r>
              <a:rPr lang="en-US" dirty="0"/>
              <a:t>Answer questions about flying and aviation careers.</a:t>
            </a:r>
          </a:p>
          <a:p>
            <a:pPr>
              <a:buFont typeface="+mj-lt"/>
              <a:buAutoNum type="arabicPeriod"/>
            </a:pPr>
            <a:r>
              <a:rPr lang="en-US" b="1" dirty="0"/>
              <a:t>Recognition and Documentation</a:t>
            </a:r>
            <a:endParaRPr lang="en-US" dirty="0"/>
          </a:p>
          <a:p>
            <a:pPr marL="742950" lvl="1" indent="-285750">
              <a:buFont typeface="+mj-lt"/>
              <a:buAutoNum type="arabicPeriod"/>
            </a:pPr>
            <a:r>
              <a:rPr lang="en-US" dirty="0"/>
              <a:t>Provide certificates of participation (EAA Young Eagles supplies these).</a:t>
            </a:r>
          </a:p>
          <a:p>
            <a:pPr marL="742950" lvl="1" indent="-285750">
              <a:buFont typeface="+mj-lt"/>
              <a:buAutoNum type="arabicPeriod"/>
            </a:pPr>
            <a:r>
              <a:rPr lang="en-US" dirty="0"/>
              <a:t>Encourage Scouts to log their flight time in an official pilot logbook.</a:t>
            </a:r>
          </a:p>
          <a:p>
            <a:endParaRPr lang="en-US" b="1" dirty="0"/>
          </a:p>
          <a:p>
            <a:r>
              <a:rPr lang="en-US" b="1" dirty="0"/>
              <a:t>Tips for Success</a:t>
            </a:r>
          </a:p>
          <a:p>
            <a:pPr>
              <a:buFont typeface="Arial" panose="020B0604020202020204" pitchFamily="34" charset="0"/>
              <a:buChar char="•"/>
            </a:pPr>
            <a:r>
              <a:rPr lang="en-US" b="1" dirty="0"/>
              <a:t>Engage Volunteers</a:t>
            </a:r>
            <a:r>
              <a:rPr lang="en-US" dirty="0"/>
              <a:t>: Recruit parents, pilots, and aviation enthusiasts to assist with logistics and supervision.</a:t>
            </a:r>
          </a:p>
          <a:p>
            <a:pPr>
              <a:buFont typeface="Arial" panose="020B0604020202020204" pitchFamily="34" charset="0"/>
              <a:buChar char="•"/>
            </a:pPr>
            <a:r>
              <a:rPr lang="en-US" b="1" dirty="0"/>
              <a:t>Combine Activities</a:t>
            </a:r>
            <a:r>
              <a:rPr lang="en-US" dirty="0"/>
              <a:t>: Pair flights with other aviation-related exercises like drone flying or building models to enhance the experience.</a:t>
            </a:r>
          </a:p>
          <a:p>
            <a:pPr>
              <a:buFont typeface="Arial" panose="020B0604020202020204" pitchFamily="34" charset="0"/>
              <a:buChar char="•"/>
            </a:pPr>
            <a:r>
              <a:rPr lang="en-US" b="1" dirty="0"/>
              <a:t>Prepare for Weather</a:t>
            </a:r>
            <a:r>
              <a:rPr lang="en-US" dirty="0"/>
              <a:t>: Have a backup plan in case of poor weather conditions.</a:t>
            </a:r>
          </a:p>
          <a:p>
            <a:endParaRPr lang="en-US" dirty="0"/>
          </a:p>
        </p:txBody>
      </p:sp>
      <p:sp>
        <p:nvSpPr>
          <p:cNvPr id="4" name="Slide Number Placeholder 3">
            <a:extLst>
              <a:ext uri="{FF2B5EF4-FFF2-40B4-BE49-F238E27FC236}">
                <a16:creationId xmlns:a16="http://schemas.microsoft.com/office/drawing/2014/main" id="{6DE19364-6B78-B91C-EA4E-3D4FAF6A7102}"/>
              </a:ext>
            </a:extLst>
          </p:cNvPr>
          <p:cNvSpPr>
            <a:spLocks noGrp="1"/>
          </p:cNvSpPr>
          <p:nvPr>
            <p:ph type="sldNum" sz="quarter" idx="5"/>
          </p:nvPr>
        </p:nvSpPr>
        <p:spPr/>
        <p:txBody>
          <a:bodyPr/>
          <a:lstStyle/>
          <a:p>
            <a:fld id="{831C6D8E-FEC4-4BA3-A045-EFCE94843474}" type="slidenum">
              <a:rPr lang="en-US" smtClean="0"/>
              <a:t>25</a:t>
            </a:fld>
            <a:endParaRPr lang="en-US"/>
          </a:p>
        </p:txBody>
      </p:sp>
    </p:spTree>
    <p:extLst>
      <p:ext uri="{BB962C8B-B14F-4D97-AF65-F5344CB8AC3E}">
        <p14:creationId xmlns:p14="http://schemas.microsoft.com/office/powerpoint/2010/main" val="2752779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7EA5D-0F1F-39C2-FE0D-B66E4243E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0F0203-5253-7C11-339C-8A31D79F8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BF3EB-32D3-72BE-A8FF-4CE8A10532FA}"/>
              </a:ext>
            </a:extLst>
          </p:cNvPr>
          <p:cNvSpPr>
            <a:spLocks noGrp="1"/>
          </p:cNvSpPr>
          <p:nvPr>
            <p:ph type="body" idx="1"/>
          </p:nvPr>
        </p:nvSpPr>
        <p:spPr/>
        <p:txBody>
          <a:bodyPr/>
          <a:lstStyle/>
          <a:p>
            <a:pPr marL="0" marR="0"/>
            <a:r>
              <a:rPr lang="en-US" sz="1800" dirty="0">
                <a:solidFill>
                  <a:srgbClr val="242424"/>
                </a:solidFill>
                <a:effectLst/>
                <a:latin typeface="Aptos" panose="020B0004020202020204" pitchFamily="34" charset="0"/>
                <a:ea typeface="Times New Roman" panose="02020603050405020304" pitchFamily="18" charset="0"/>
              </a:rPr>
              <a:t>4.</a:t>
            </a:r>
            <a:r>
              <a:rPr lang="en-US" sz="1800" b="1" dirty="0">
                <a:solidFill>
                  <a:srgbClr val="242424"/>
                </a:solidFill>
                <a:effectLst/>
                <a:latin typeface="Aptos" panose="020B0004020202020204" pitchFamily="34" charset="0"/>
                <a:ea typeface="Times New Roman" panose="02020603050405020304" pitchFamily="18" charset="0"/>
              </a:rPr>
              <a:t> Airport Operations.</a:t>
            </a:r>
            <a:r>
              <a:rPr lang="en-US" sz="1800" dirty="0">
                <a:solidFill>
                  <a:srgbClr val="242424"/>
                </a:solidFill>
                <a:effectLst/>
                <a:latin typeface="Aptos" panose="020B0004020202020204" pitchFamily="34" charset="0"/>
                <a:ea typeface="Times New Roman" panose="02020603050405020304" pitchFamily="18" charset="0"/>
              </a:rPr>
              <a:t>  Do ONE of the following:</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242424"/>
                </a:solidFill>
                <a:effectLst/>
                <a:latin typeface="Aptos" panose="020B00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144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Visit an airport. After the visit, report on how the facilities are used, how runways are numbered, and how runways are determined to be "active."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144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Visit a Federal Aviation Administration facility: Airport Traffic Control Tower (ATCT), Terminal Radar Approach Control (TRACON), Air Route Traffic Control Center (ARTCC), or Flight Standards District Office (FSDO). Report on the operation and your impressions of the facility.</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144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Visit a military aviation facility.  Learn how that facility supports defense and/or civilian activities.  Report on the operation and your impressions of the facility.</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144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Visit an aviation museum or attend an air show. Report on your impressions of the museum or show, and what you learned from the experience.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5C2D654-D225-98E2-AE64-3605FBCB3B13}"/>
              </a:ext>
            </a:extLst>
          </p:cNvPr>
          <p:cNvSpPr>
            <a:spLocks noGrp="1"/>
          </p:cNvSpPr>
          <p:nvPr>
            <p:ph type="sldNum" sz="quarter" idx="5"/>
          </p:nvPr>
        </p:nvSpPr>
        <p:spPr/>
        <p:txBody>
          <a:bodyPr/>
          <a:lstStyle/>
          <a:p>
            <a:fld id="{831C6D8E-FEC4-4BA3-A045-EFCE94843474}" type="slidenum">
              <a:rPr lang="en-US" smtClean="0"/>
              <a:t>26</a:t>
            </a:fld>
            <a:endParaRPr lang="en-US"/>
          </a:p>
        </p:txBody>
      </p:sp>
    </p:spTree>
    <p:extLst>
      <p:ext uri="{BB962C8B-B14F-4D97-AF65-F5344CB8AC3E}">
        <p14:creationId xmlns:p14="http://schemas.microsoft.com/office/powerpoint/2010/main" val="3401946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CEEBA-3D84-EF72-C8E7-42066D87E9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1D58F-E88D-B9E6-593D-3473742182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F2412-934C-0BBD-5335-5C6981B6F8D2}"/>
              </a:ext>
            </a:extLst>
          </p:cNvPr>
          <p:cNvSpPr>
            <a:spLocks noGrp="1"/>
          </p:cNvSpPr>
          <p:nvPr>
            <p:ph type="body" idx="1"/>
          </p:nvPr>
        </p:nvSpPr>
        <p:spPr/>
        <p:txBody>
          <a:bodyPr/>
          <a:lstStyle/>
          <a:p>
            <a:r>
              <a:rPr lang="en-US" dirty="0"/>
              <a:t>An airport visit for Boy Scouts can be both educational and engaging, especially when tailored to cover essential aviation topics in a hands-on, interactive way. </a:t>
            </a:r>
          </a:p>
          <a:p>
            <a:endParaRPr lang="en-US" dirty="0"/>
          </a:p>
          <a:p>
            <a:r>
              <a:rPr lang="en-US" dirty="0"/>
              <a:t>Here's a suggested structure:</a:t>
            </a:r>
          </a:p>
          <a:p>
            <a:r>
              <a:rPr lang="en-US" b="1" dirty="0"/>
              <a:t>1. Introduction and Orientation (15–20 minutes)</a:t>
            </a:r>
          </a:p>
          <a:p>
            <a:pPr>
              <a:buFont typeface="Arial" panose="020B0604020202020204" pitchFamily="34" charset="0"/>
              <a:buChar char="•"/>
            </a:pPr>
            <a:r>
              <a:rPr lang="en-US" b="1" dirty="0"/>
              <a:t>Welcome and Safety Briefing</a:t>
            </a:r>
            <a:r>
              <a:rPr lang="en-US" dirty="0"/>
              <a:t>:</a:t>
            </a:r>
          </a:p>
          <a:p>
            <a:pPr marL="742950" lvl="1" indent="-285750">
              <a:buFont typeface="Arial" panose="020B0604020202020204" pitchFamily="34" charset="0"/>
              <a:buChar char="•"/>
            </a:pPr>
            <a:r>
              <a:rPr lang="en-US" dirty="0"/>
              <a:t>Emphasize airport safety rules, such as staying in designated areas and wearing any required safety gear.</a:t>
            </a:r>
          </a:p>
          <a:p>
            <a:pPr marL="742950" lvl="1" indent="-285750">
              <a:buFont typeface="Arial" panose="020B0604020202020204" pitchFamily="34" charset="0"/>
              <a:buChar char="•"/>
            </a:pPr>
            <a:r>
              <a:rPr lang="en-US" dirty="0"/>
              <a:t>Highlight the importance of staying alert around moving aircraft.</a:t>
            </a:r>
          </a:p>
          <a:p>
            <a:pPr>
              <a:buFont typeface="Arial" panose="020B0604020202020204" pitchFamily="34" charset="0"/>
              <a:buChar char="•"/>
            </a:pPr>
            <a:r>
              <a:rPr lang="en-US" b="1" dirty="0"/>
              <a:t>Overview of the Day</a:t>
            </a:r>
            <a:r>
              <a:rPr lang="en-US" dirty="0"/>
              <a:t>:</a:t>
            </a:r>
          </a:p>
          <a:p>
            <a:pPr marL="742950" lvl="1" indent="-285750">
              <a:buFont typeface="Arial" panose="020B0604020202020204" pitchFamily="34" charset="0"/>
              <a:buChar char="•"/>
            </a:pPr>
            <a:r>
              <a:rPr lang="en-US" dirty="0"/>
              <a:t>Share a schedule and goals (e.g., learn about airport operations, air traffic control, and aviation careers).</a:t>
            </a:r>
          </a:p>
          <a:p>
            <a:endParaRPr lang="en-US" b="1" dirty="0"/>
          </a:p>
          <a:p>
            <a:r>
              <a:rPr lang="en-US" b="1" dirty="0"/>
              <a:t>2. Airport Overview and Geography (20 minutes)</a:t>
            </a:r>
          </a:p>
          <a:p>
            <a:pPr>
              <a:buFont typeface="Arial" panose="020B0604020202020204" pitchFamily="34" charset="0"/>
              <a:buChar char="•"/>
            </a:pPr>
            <a:r>
              <a:rPr lang="en-US" b="1" dirty="0"/>
              <a:t>Tour of the Airport Layout</a:t>
            </a:r>
            <a:r>
              <a:rPr lang="en-US" dirty="0"/>
              <a:t>:</a:t>
            </a:r>
          </a:p>
          <a:p>
            <a:pPr marL="742950" lvl="1" indent="-285750">
              <a:buFont typeface="Arial" panose="020B0604020202020204" pitchFamily="34" charset="0"/>
              <a:buChar char="•"/>
            </a:pPr>
            <a:r>
              <a:rPr lang="en-US" dirty="0"/>
              <a:t>Explain how airports are structured: terminal, apron, taxiways, runways, control tower, and hangars.</a:t>
            </a:r>
          </a:p>
          <a:p>
            <a:pPr marL="742950" lvl="1" indent="-285750">
              <a:buFont typeface="Arial" panose="020B0604020202020204" pitchFamily="34" charset="0"/>
              <a:buChar char="•"/>
            </a:pPr>
            <a:r>
              <a:rPr lang="en-US" dirty="0"/>
              <a:t>Show maps or a live view of the airport.</a:t>
            </a:r>
          </a:p>
          <a:p>
            <a:pPr>
              <a:buFont typeface="Arial" panose="020B0604020202020204" pitchFamily="34" charset="0"/>
              <a:buChar char="•"/>
            </a:pPr>
            <a:r>
              <a:rPr lang="en-US" b="1" dirty="0"/>
              <a:t>Runway Numbering</a:t>
            </a:r>
            <a:r>
              <a:rPr lang="en-US" dirty="0"/>
              <a:t>:</a:t>
            </a:r>
          </a:p>
          <a:p>
            <a:pPr marL="742950" lvl="1" indent="-285750">
              <a:buFont typeface="Arial" panose="020B0604020202020204" pitchFamily="34" charset="0"/>
              <a:buChar char="•"/>
            </a:pPr>
            <a:r>
              <a:rPr lang="en-US" dirty="0"/>
              <a:t>Teach Scouts how runways are numbered based on their compass heading (e.g., Runway 18 = 180° south, Runway 36 = 360° north).</a:t>
            </a:r>
          </a:p>
          <a:p>
            <a:pPr marL="742950" lvl="1" indent="-285750">
              <a:buFont typeface="Arial" panose="020B0604020202020204" pitchFamily="34" charset="0"/>
              <a:buChar char="•"/>
            </a:pPr>
            <a:r>
              <a:rPr lang="en-US" dirty="0"/>
              <a:t>Highlight how parallel runways are labeled (e.g., 18L, 18R for left and right).</a:t>
            </a:r>
          </a:p>
          <a:p>
            <a:pPr>
              <a:buFont typeface="Arial" panose="020B0604020202020204" pitchFamily="34" charset="0"/>
              <a:buChar char="•"/>
            </a:pPr>
            <a:r>
              <a:rPr lang="en-US" b="1" dirty="0"/>
              <a:t>Taxiways</a:t>
            </a:r>
            <a:r>
              <a:rPr lang="en-US" dirty="0"/>
              <a:t>:</a:t>
            </a:r>
          </a:p>
          <a:p>
            <a:pPr marL="742950" lvl="1" indent="-285750">
              <a:buFont typeface="Arial" panose="020B0604020202020204" pitchFamily="34" charset="0"/>
              <a:buChar char="•"/>
            </a:pPr>
            <a:r>
              <a:rPr lang="en-US" dirty="0"/>
              <a:t>Explain the difference between taxiways and runways:</a:t>
            </a:r>
          </a:p>
          <a:p>
            <a:pPr marL="1143000" lvl="2" indent="-228600">
              <a:buFont typeface="Arial" panose="020B0604020202020204" pitchFamily="34" charset="0"/>
              <a:buChar char="•"/>
            </a:pPr>
            <a:r>
              <a:rPr lang="en-US" b="1" dirty="0"/>
              <a:t>Taxiways</a:t>
            </a:r>
            <a:r>
              <a:rPr lang="en-US" dirty="0"/>
              <a:t>: Marked by yellow lines, used to move aircraft to and from runways and parking areas.</a:t>
            </a:r>
          </a:p>
          <a:p>
            <a:pPr marL="1143000" lvl="2" indent="-228600">
              <a:buFont typeface="Arial" panose="020B0604020202020204" pitchFamily="34" charset="0"/>
              <a:buChar char="•"/>
            </a:pPr>
            <a:r>
              <a:rPr lang="en-US" b="1" dirty="0"/>
              <a:t>Runways</a:t>
            </a:r>
            <a:r>
              <a:rPr lang="en-US" dirty="0"/>
              <a:t>: Used for takeoffs and landings, marked with white lines.</a:t>
            </a:r>
          </a:p>
          <a:p>
            <a:endParaRPr lang="en-US" b="1" dirty="0"/>
          </a:p>
          <a:p>
            <a:r>
              <a:rPr lang="en-US" b="1" dirty="0"/>
              <a:t>3. Visit the Control Tower (if the airport has one, and if possible) (30 minutes)</a:t>
            </a:r>
          </a:p>
          <a:p>
            <a:pPr>
              <a:buFont typeface="Arial" panose="020B0604020202020204" pitchFamily="34" charset="0"/>
              <a:buChar char="•"/>
            </a:pPr>
            <a:r>
              <a:rPr lang="en-US" b="1" dirty="0"/>
              <a:t>Role of the Control Tower</a:t>
            </a:r>
            <a:r>
              <a:rPr lang="en-US" dirty="0"/>
              <a:t>:</a:t>
            </a:r>
          </a:p>
          <a:p>
            <a:pPr marL="742950" lvl="1" indent="-285750">
              <a:buFont typeface="Arial" panose="020B0604020202020204" pitchFamily="34" charset="0"/>
              <a:buChar char="•"/>
            </a:pPr>
            <a:r>
              <a:rPr lang="en-US" dirty="0"/>
              <a:t>Explain air traffic control's role in ensuring safe and efficient aircraft movement.</a:t>
            </a:r>
          </a:p>
          <a:p>
            <a:pPr marL="742950" lvl="1" indent="-285750">
              <a:buFont typeface="Arial" panose="020B0604020202020204" pitchFamily="34" charset="0"/>
              <a:buChar char="•"/>
            </a:pPr>
            <a:r>
              <a:rPr lang="en-US" dirty="0"/>
              <a:t>Demonstrate how controllers manage arrivals, departures, and ground traffic.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Live Demonstration</a:t>
            </a:r>
            <a:r>
              <a:rPr lang="en-US" dirty="0"/>
              <a:t>:</a:t>
            </a:r>
          </a:p>
          <a:p>
            <a:pPr marL="742950" lvl="1" indent="-285750">
              <a:buFont typeface="Arial" panose="020B0604020202020204" pitchFamily="34" charset="0"/>
              <a:buChar char="•"/>
            </a:pPr>
            <a:r>
              <a:rPr lang="en-US" dirty="0"/>
              <a:t>If allowed, listen to live communication between the tower and pilots.</a:t>
            </a:r>
          </a:p>
          <a:p>
            <a:pPr marL="742950" lvl="1" indent="-285750">
              <a:buFont typeface="Arial" panose="020B0604020202020204" pitchFamily="34" charset="0"/>
              <a:buChar char="•"/>
            </a:pPr>
            <a:r>
              <a:rPr lang="en-US" dirty="0"/>
              <a:t>Discuss the phonetic alphabet and basic air traffic instructions like "cleared for takeoff" or "hold short.“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Weather Briefing: </a:t>
            </a:r>
            <a:r>
              <a:rPr lang="en-US" dirty="0"/>
              <a:t>Include a session on how pilots use weather information and forecasts.</a:t>
            </a:r>
          </a:p>
          <a:p>
            <a:endParaRPr lang="en-US" b="1" dirty="0"/>
          </a:p>
          <a:p>
            <a:r>
              <a:rPr lang="en-US" b="1" dirty="0"/>
              <a:t>4. Aircraft and Equipment Tour (30–45 minutes)</a:t>
            </a:r>
          </a:p>
          <a:p>
            <a:pPr>
              <a:buFont typeface="Arial" panose="020B0604020202020204" pitchFamily="34" charset="0"/>
              <a:buChar char="•"/>
            </a:pPr>
            <a:r>
              <a:rPr lang="en-US" b="1" dirty="0"/>
              <a:t>Static Aircraft Display</a:t>
            </a:r>
            <a:r>
              <a:rPr lang="en-US" dirty="0"/>
              <a:t>:</a:t>
            </a:r>
          </a:p>
          <a:p>
            <a:pPr marL="742950" lvl="1" indent="-285750">
              <a:buFont typeface="Arial" panose="020B0604020202020204" pitchFamily="34" charset="0"/>
              <a:buChar char="•"/>
            </a:pPr>
            <a:r>
              <a:rPr lang="en-US" dirty="0"/>
              <a:t>Show different types of aircraft (e.g., small private planes, corporate jets, or commercial planes).</a:t>
            </a:r>
          </a:p>
          <a:p>
            <a:pPr marL="742950" lvl="1" indent="-285750">
              <a:buFont typeface="Arial" panose="020B0604020202020204" pitchFamily="34" charset="0"/>
              <a:buChar char="•"/>
            </a:pPr>
            <a:r>
              <a:rPr lang="en-US" dirty="0"/>
              <a:t>Discuss parts of an airplane: fuselage, wings, engine, landing gear, control surfaces (e.g., ailerons, rudders, elevators).</a:t>
            </a:r>
          </a:p>
          <a:p>
            <a:pPr>
              <a:buFont typeface="Arial" panose="020B0604020202020204" pitchFamily="34" charset="0"/>
              <a:buChar char="•"/>
            </a:pPr>
            <a:r>
              <a:rPr lang="en-US" b="1" dirty="0"/>
              <a:t>Preflight Inspection Activity</a:t>
            </a:r>
            <a:r>
              <a:rPr lang="en-US" dirty="0"/>
              <a:t>:</a:t>
            </a:r>
          </a:p>
          <a:p>
            <a:pPr marL="742950" lvl="1" indent="-285750">
              <a:buFont typeface="Arial" panose="020B0604020202020204" pitchFamily="34" charset="0"/>
              <a:buChar char="•"/>
            </a:pPr>
            <a:r>
              <a:rPr lang="en-US" dirty="0"/>
              <a:t>Demonstrate how to preflight an airplane (tie into merit badge requirements).</a:t>
            </a:r>
          </a:p>
          <a:p>
            <a:pPr marL="742950" lvl="1" indent="-285750">
              <a:buFont typeface="Arial" panose="020B0604020202020204" pitchFamily="34" charset="0"/>
              <a:buChar char="•"/>
            </a:pPr>
            <a:r>
              <a:rPr lang="en-US" dirty="0"/>
              <a:t>Let Scouts check fuel levels, inspect the exterior, and verify control surface movement.</a:t>
            </a:r>
          </a:p>
          <a:p>
            <a:endParaRPr lang="en-US" b="1" dirty="0"/>
          </a:p>
          <a:p>
            <a:r>
              <a:rPr lang="en-US" b="1" dirty="0"/>
              <a:t>5. Airport Services and Careers (20 minutes)</a:t>
            </a:r>
          </a:p>
          <a:p>
            <a:pPr>
              <a:buFont typeface="Arial" panose="020B0604020202020204" pitchFamily="34" charset="0"/>
              <a:buChar char="•"/>
            </a:pPr>
            <a:r>
              <a:rPr lang="en-US" b="1" dirty="0"/>
              <a:t>Behind-the-Scenes Roles</a:t>
            </a:r>
            <a:r>
              <a:rPr lang="en-US" dirty="0"/>
              <a:t>:</a:t>
            </a:r>
          </a:p>
          <a:p>
            <a:pPr marL="742950" lvl="1" indent="-285750">
              <a:buFont typeface="Arial" panose="020B0604020202020204" pitchFamily="34" charset="0"/>
              <a:buChar char="•"/>
            </a:pPr>
            <a:r>
              <a:rPr lang="en-US" dirty="0"/>
              <a:t>Discuss various airport jobs: pilots, air traffic controllers, ground crew, mechanics, and engineers.</a:t>
            </a:r>
          </a:p>
          <a:p>
            <a:pPr marL="742950" lvl="1" indent="-285750">
              <a:buFont typeface="Arial" panose="020B0604020202020204" pitchFamily="34" charset="0"/>
              <a:buChar char="•"/>
            </a:pPr>
            <a:r>
              <a:rPr lang="en-US" dirty="0"/>
              <a:t>Visit the maintenance hangar or fuel station, if possible.</a:t>
            </a:r>
          </a:p>
          <a:p>
            <a:pPr>
              <a:buFont typeface="Arial" panose="020B0604020202020204" pitchFamily="34" charset="0"/>
              <a:buChar char="•"/>
            </a:pPr>
            <a:r>
              <a:rPr lang="en-US" b="1" dirty="0"/>
              <a:t>Fire and Rescue Services</a:t>
            </a:r>
            <a:r>
              <a:rPr lang="en-US" dirty="0"/>
              <a:t>:</a:t>
            </a:r>
          </a:p>
          <a:p>
            <a:pPr marL="742950" lvl="1" indent="-285750">
              <a:buFont typeface="Arial" panose="020B0604020202020204" pitchFamily="34" charset="0"/>
              <a:buChar char="•"/>
            </a:pPr>
            <a:r>
              <a:rPr lang="en-US" dirty="0"/>
              <a:t>Visit the airport’s firefighting and emergency services, where available.</a:t>
            </a:r>
          </a:p>
          <a:p>
            <a:pPr marL="742950" lvl="1" indent="-285750">
              <a:buFont typeface="Arial" panose="020B0604020202020204" pitchFamily="34" charset="0"/>
              <a:buChar char="•"/>
            </a:pPr>
            <a:r>
              <a:rPr lang="en-US" dirty="0"/>
              <a:t>Highlight the importance of these teams during emergencies.</a:t>
            </a:r>
          </a:p>
          <a:p>
            <a:endParaRPr lang="en-US" b="1" dirty="0"/>
          </a:p>
          <a:p>
            <a:r>
              <a:rPr lang="en-US" b="1" dirty="0"/>
              <a:t>6. Hands-On Activities (Optional - 30–45 minutes)</a:t>
            </a:r>
          </a:p>
          <a:p>
            <a:pPr>
              <a:buFont typeface="Arial" panose="020B0604020202020204" pitchFamily="34" charset="0"/>
              <a:buChar char="•"/>
            </a:pPr>
            <a:r>
              <a:rPr lang="en-US" b="1" dirty="0"/>
              <a:t>Simulated Taxi and Takeoff</a:t>
            </a:r>
            <a:r>
              <a:rPr lang="en-US" dirty="0"/>
              <a:t>:</a:t>
            </a:r>
          </a:p>
          <a:p>
            <a:pPr marL="742950" lvl="1" indent="-285750">
              <a:buFont typeface="Arial" panose="020B0604020202020204" pitchFamily="34" charset="0"/>
              <a:buChar char="•"/>
            </a:pPr>
            <a:r>
              <a:rPr lang="en-US" dirty="0"/>
              <a:t>Use a marked area or explain how pilots navigate taxiways and line up for takeoff.</a:t>
            </a:r>
          </a:p>
          <a:p>
            <a:pPr marL="742950" lvl="1" indent="-285750">
              <a:buFont typeface="Arial" panose="020B0604020202020204" pitchFamily="34" charset="0"/>
              <a:buChar char="•"/>
            </a:pPr>
            <a:r>
              <a:rPr lang="en-US" dirty="0"/>
              <a:t>Show how runway markings (e.g., thresholds, centerlines) guide pilots.</a:t>
            </a:r>
          </a:p>
          <a:p>
            <a:pPr>
              <a:buFont typeface="Arial" panose="020B0604020202020204" pitchFamily="34" charset="0"/>
              <a:buChar char="•"/>
            </a:pPr>
            <a:r>
              <a:rPr lang="en-US" b="1" dirty="0"/>
              <a:t>Interactive Challenges</a:t>
            </a:r>
            <a:r>
              <a:rPr lang="en-US" dirty="0"/>
              <a:t>:</a:t>
            </a:r>
          </a:p>
          <a:p>
            <a:pPr marL="742950" lvl="1" indent="-285750">
              <a:buFont typeface="Arial" panose="020B0604020202020204" pitchFamily="34" charset="0"/>
              <a:buChar char="•"/>
            </a:pPr>
            <a:r>
              <a:rPr lang="en-US" dirty="0"/>
              <a:t>Use a map to have Scouts plan a mock taxi route.</a:t>
            </a:r>
          </a:p>
          <a:p>
            <a:pPr marL="742950" lvl="1" indent="-285750">
              <a:buFont typeface="Arial" panose="020B0604020202020204" pitchFamily="34" charset="0"/>
              <a:buChar char="•"/>
            </a:pPr>
            <a:r>
              <a:rPr lang="en-US" dirty="0"/>
              <a:t>Practice basic radio communication phrases using headsets or role-playing.</a:t>
            </a:r>
          </a:p>
          <a:p>
            <a:endParaRPr lang="en-US" b="1" dirty="0"/>
          </a:p>
          <a:p>
            <a:r>
              <a:rPr lang="en-US" b="1" dirty="0"/>
              <a:t>7. Wrap-Up and Q&amp;A (15 minutes)</a:t>
            </a:r>
          </a:p>
          <a:p>
            <a:pPr>
              <a:buFont typeface="Arial" panose="020B0604020202020204" pitchFamily="34" charset="0"/>
              <a:buChar char="•"/>
            </a:pPr>
            <a:r>
              <a:rPr lang="en-US" b="1" dirty="0"/>
              <a:t>Recap Key Learnings</a:t>
            </a:r>
            <a:r>
              <a:rPr lang="en-US" dirty="0"/>
              <a:t>:</a:t>
            </a:r>
          </a:p>
          <a:p>
            <a:pPr marL="742950" lvl="1" indent="-285750">
              <a:buFont typeface="Arial" panose="020B0604020202020204" pitchFamily="34" charset="0"/>
              <a:buChar char="•"/>
            </a:pPr>
            <a:r>
              <a:rPr lang="en-US" dirty="0"/>
              <a:t>Review topics covered, such as runway numbering, tower operations, and taxiways.</a:t>
            </a:r>
          </a:p>
          <a:p>
            <a:pPr>
              <a:buFont typeface="Arial" panose="020B0604020202020204" pitchFamily="34" charset="0"/>
              <a:buChar char="•"/>
            </a:pPr>
            <a:r>
              <a:rPr lang="en-US" b="1" dirty="0"/>
              <a:t>Thank You</a:t>
            </a:r>
            <a:r>
              <a:rPr lang="en-US" dirty="0"/>
              <a:t>:</a:t>
            </a:r>
          </a:p>
          <a:p>
            <a:pPr marL="742950" lvl="1" indent="-285750">
              <a:buFont typeface="Arial" panose="020B0604020202020204" pitchFamily="34" charset="0"/>
              <a:buChar char="•"/>
            </a:pPr>
            <a:r>
              <a:rPr lang="en-US" dirty="0"/>
              <a:t>Thank airport staff and volunteers for their time. Encourage Scouts to write thank-you notes or letters.</a:t>
            </a:r>
          </a:p>
          <a:p>
            <a:endParaRPr lang="en-US" dirty="0"/>
          </a:p>
        </p:txBody>
      </p:sp>
      <p:sp>
        <p:nvSpPr>
          <p:cNvPr id="4" name="Slide Number Placeholder 3">
            <a:extLst>
              <a:ext uri="{FF2B5EF4-FFF2-40B4-BE49-F238E27FC236}">
                <a16:creationId xmlns:a16="http://schemas.microsoft.com/office/drawing/2014/main" id="{68A31D7A-0273-5E26-E8AE-BCC139BDB443}"/>
              </a:ext>
            </a:extLst>
          </p:cNvPr>
          <p:cNvSpPr>
            <a:spLocks noGrp="1"/>
          </p:cNvSpPr>
          <p:nvPr>
            <p:ph type="sldNum" sz="quarter" idx="5"/>
          </p:nvPr>
        </p:nvSpPr>
        <p:spPr/>
        <p:txBody>
          <a:bodyPr/>
          <a:lstStyle/>
          <a:p>
            <a:fld id="{831C6D8E-FEC4-4BA3-A045-EFCE94843474}" type="slidenum">
              <a:rPr lang="en-US" smtClean="0"/>
              <a:t>27</a:t>
            </a:fld>
            <a:endParaRPr lang="en-US"/>
          </a:p>
        </p:txBody>
      </p:sp>
    </p:spTree>
    <p:extLst>
      <p:ext uri="{BB962C8B-B14F-4D97-AF65-F5344CB8AC3E}">
        <p14:creationId xmlns:p14="http://schemas.microsoft.com/office/powerpoint/2010/main" val="685032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EDDC0-9DFE-7D75-38D3-CD0ADD7DB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70638C-6C78-9B05-D42F-3F568DF48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16827-4C33-4737-DB32-805227B26B84}"/>
              </a:ext>
            </a:extLst>
          </p:cNvPr>
          <p:cNvSpPr>
            <a:spLocks noGrp="1"/>
          </p:cNvSpPr>
          <p:nvPr>
            <p:ph type="body" idx="1"/>
          </p:nvPr>
        </p:nvSpPr>
        <p:spPr/>
        <p:txBody>
          <a:bodyPr/>
          <a:lstStyle/>
          <a:p>
            <a:r>
              <a:rPr lang="en-US" dirty="0"/>
              <a:t>Visiting an FAA facility like a control tower, TRACON (Terminal Radar Approach Control), ARTCC (Air Route Traffic Control Center), or an FSDO (Flight Standards District Office) can provide Scouts with a unique and insightful experience into the world of aviation operations. </a:t>
            </a:r>
          </a:p>
          <a:p>
            <a:endParaRPr lang="en-US" dirty="0"/>
          </a:p>
          <a:p>
            <a:r>
              <a:rPr lang="en-US" dirty="0"/>
              <a:t>Here's a guide to organizing such a visit:</a:t>
            </a:r>
          </a:p>
          <a:p>
            <a:endParaRPr lang="en-US" b="1" dirty="0"/>
          </a:p>
          <a:p>
            <a:r>
              <a:rPr lang="en-US" b="1" dirty="0"/>
              <a:t>Steps to Organize the Visit</a:t>
            </a:r>
          </a:p>
          <a:p>
            <a:pPr>
              <a:buFont typeface="+mj-lt"/>
              <a:buAutoNum type="arabicPeriod"/>
            </a:pPr>
            <a:r>
              <a:rPr lang="en-US" b="1" dirty="0"/>
              <a:t>Contact the FAA Facility</a:t>
            </a:r>
            <a:endParaRPr lang="en-US" dirty="0"/>
          </a:p>
          <a:p>
            <a:pPr marL="742950" lvl="1" indent="-285750">
              <a:buFont typeface="+mj-lt"/>
              <a:buAutoNum type="arabicPeriod"/>
            </a:pPr>
            <a:r>
              <a:rPr lang="en-US" b="1" dirty="0"/>
              <a:t>Find a Nearby Facility</a:t>
            </a:r>
            <a:r>
              <a:rPr lang="en-US" dirty="0"/>
              <a:t>:</a:t>
            </a:r>
          </a:p>
          <a:p>
            <a:pPr marL="1143000" lvl="2" indent="-228600">
              <a:buFont typeface="+mj-lt"/>
              <a:buAutoNum type="arabicPeriod"/>
            </a:pPr>
            <a:r>
              <a:rPr lang="en-US" dirty="0"/>
              <a:t>Use the </a:t>
            </a:r>
            <a:r>
              <a:rPr lang="en-US" dirty="0">
                <a:hlinkClick r:id="rId3"/>
              </a:rPr>
              <a:t>FAA's Facility Locator</a:t>
            </a:r>
            <a:r>
              <a:rPr lang="en-US" dirty="0"/>
              <a:t> to identify local towers, TRACONs, ARTCCs, or FSDOs.</a:t>
            </a:r>
          </a:p>
          <a:p>
            <a:pPr marL="742950" lvl="1" indent="-285750">
              <a:buFont typeface="+mj-lt"/>
              <a:buAutoNum type="arabicPeriod"/>
            </a:pPr>
            <a:r>
              <a:rPr lang="en-US" b="1" dirty="0"/>
              <a:t>Reach Out to Schedule a Visit</a:t>
            </a:r>
            <a:r>
              <a:rPr lang="en-US" dirty="0"/>
              <a:t>:</a:t>
            </a:r>
          </a:p>
          <a:p>
            <a:pPr marL="1143000" lvl="2" indent="-228600">
              <a:buFont typeface="+mj-lt"/>
              <a:buAutoNum type="arabicPeriod"/>
            </a:pPr>
            <a:r>
              <a:rPr lang="en-US" dirty="0"/>
              <a:t>Call the facility and explain your group’s purpose (e.g., Aviation merit badge, introduction to aviation careers).</a:t>
            </a:r>
          </a:p>
          <a:p>
            <a:pPr marL="1143000" lvl="2" indent="-228600">
              <a:buFont typeface="+mj-lt"/>
              <a:buAutoNum type="arabicPeriod"/>
            </a:pPr>
            <a:r>
              <a:rPr lang="en-US" dirty="0"/>
              <a:t>Ask about visitor policies, group size limits, and available dates.</a:t>
            </a:r>
          </a:p>
          <a:p>
            <a:pPr>
              <a:buFont typeface="+mj-lt"/>
              <a:buAutoNum type="arabicPeriod"/>
            </a:pPr>
            <a:r>
              <a:rPr lang="en-US" b="1" dirty="0"/>
              <a:t>Confirm Requirements</a:t>
            </a:r>
            <a:endParaRPr lang="en-US" dirty="0"/>
          </a:p>
          <a:p>
            <a:pPr marL="742950" lvl="1" indent="-285750">
              <a:buFont typeface="+mj-lt"/>
              <a:buAutoNum type="arabicPeriod"/>
            </a:pPr>
            <a:r>
              <a:rPr lang="en-US" b="1" dirty="0"/>
              <a:t>Age Restrictions</a:t>
            </a:r>
            <a:r>
              <a:rPr lang="en-US" dirty="0"/>
              <a:t>: Some FAA facilities have age minimums (often 12 or older).</a:t>
            </a:r>
          </a:p>
          <a:p>
            <a:pPr marL="742950" lvl="1" indent="-285750">
              <a:buFont typeface="+mj-lt"/>
              <a:buAutoNum type="arabicPeriod"/>
            </a:pPr>
            <a:r>
              <a:rPr lang="en-US" b="1" dirty="0"/>
              <a:t>ID and Background Checks</a:t>
            </a:r>
            <a:r>
              <a:rPr lang="en-US" dirty="0"/>
              <a:t>:</a:t>
            </a:r>
          </a:p>
          <a:p>
            <a:pPr marL="1143000" lvl="2" indent="-228600">
              <a:buFont typeface="+mj-lt"/>
              <a:buAutoNum type="arabicPeriod"/>
            </a:pPr>
            <a:r>
              <a:rPr lang="en-US" dirty="0"/>
              <a:t>Many facilities, especially ARTCCs and TRACONs, require adult visitors to provide government-issued IDs. Scouts may need parental permission forms.</a:t>
            </a:r>
          </a:p>
          <a:p>
            <a:pPr marL="742950" lvl="1" indent="-285750">
              <a:buFont typeface="+mj-lt"/>
              <a:buAutoNum type="arabicPeriod"/>
            </a:pPr>
            <a:r>
              <a:rPr lang="en-US" b="1" dirty="0"/>
              <a:t>Group Size</a:t>
            </a:r>
            <a:r>
              <a:rPr lang="en-US" dirty="0"/>
              <a:t>:</a:t>
            </a:r>
          </a:p>
          <a:p>
            <a:pPr marL="1143000" lvl="2" indent="-228600">
              <a:buFont typeface="+mj-lt"/>
              <a:buAutoNum type="arabicPeriod"/>
            </a:pPr>
            <a:r>
              <a:rPr lang="en-US" dirty="0"/>
              <a:t>Most FAA tours limit group sizes for security and operational reasons. Verify the maximum number of attendees.</a:t>
            </a:r>
          </a:p>
          <a:p>
            <a:pPr>
              <a:buFont typeface="+mj-lt"/>
              <a:buAutoNum type="arabicPeriod"/>
            </a:pPr>
            <a:r>
              <a:rPr lang="en-US" b="1" dirty="0"/>
              <a:t>Prepare the Scouts</a:t>
            </a:r>
            <a:endParaRPr lang="en-US" dirty="0"/>
          </a:p>
          <a:p>
            <a:pPr marL="742950" lvl="1" indent="-285750">
              <a:buFont typeface="+mj-lt"/>
              <a:buAutoNum type="arabicPeriod"/>
            </a:pPr>
            <a:r>
              <a:rPr lang="en-US" b="1" dirty="0"/>
              <a:t>Safety and Behavior Briefing</a:t>
            </a:r>
            <a:r>
              <a:rPr lang="en-US" dirty="0"/>
              <a:t>:</a:t>
            </a:r>
          </a:p>
          <a:p>
            <a:pPr marL="1143000" lvl="2" indent="-228600">
              <a:buFont typeface="+mj-lt"/>
              <a:buAutoNum type="arabicPeriod"/>
            </a:pPr>
            <a:r>
              <a:rPr lang="en-US" dirty="0"/>
              <a:t>Emphasize respect for FAA staff, adherence to safety rules, and staying quiet when required.</a:t>
            </a:r>
          </a:p>
          <a:p>
            <a:pPr marL="742950" lvl="1" indent="-285750">
              <a:buFont typeface="+mj-lt"/>
              <a:buAutoNum type="arabicPeriod"/>
            </a:pPr>
            <a:r>
              <a:rPr lang="en-US" b="1" dirty="0"/>
              <a:t>Learn About Air Traffic Control</a:t>
            </a:r>
            <a:r>
              <a:rPr lang="en-US" dirty="0"/>
              <a:t>:</a:t>
            </a:r>
          </a:p>
          <a:p>
            <a:pPr marL="1143000" lvl="2" indent="-228600">
              <a:buFont typeface="+mj-lt"/>
              <a:buAutoNum type="arabicPeriod"/>
            </a:pPr>
            <a:r>
              <a:rPr lang="en-US" dirty="0"/>
              <a:t>Provide a basic overview of air traffic control and how it works. This helps Scouts understand what they’ll see and hear during the visit.</a:t>
            </a:r>
          </a:p>
          <a:p>
            <a:endParaRPr lang="en-US" b="1" dirty="0"/>
          </a:p>
          <a:p>
            <a:r>
              <a:rPr lang="en-US" b="1" dirty="0"/>
              <a:t>Tour Structure and Key Activities</a:t>
            </a:r>
          </a:p>
          <a:p>
            <a:r>
              <a:rPr lang="en-US" b="1" dirty="0"/>
              <a:t>1. Control Tower (ATCT)</a:t>
            </a:r>
          </a:p>
          <a:p>
            <a:pPr>
              <a:buFont typeface="Arial" panose="020B0604020202020204" pitchFamily="34" charset="0"/>
              <a:buChar char="•"/>
            </a:pPr>
            <a:r>
              <a:rPr lang="en-US" b="1" dirty="0"/>
              <a:t>Purpose</a:t>
            </a:r>
            <a:r>
              <a:rPr lang="en-US" dirty="0"/>
              <a:t>:</a:t>
            </a:r>
          </a:p>
          <a:p>
            <a:pPr marL="742950" lvl="1" indent="-285750">
              <a:buFont typeface="Arial" panose="020B0604020202020204" pitchFamily="34" charset="0"/>
              <a:buChar char="•"/>
            </a:pPr>
            <a:r>
              <a:rPr lang="en-US" dirty="0"/>
              <a:t>Explain the tower’s role in managing aircraft on runways, taxiways, and within the airport’s immediate airspace.</a:t>
            </a:r>
          </a:p>
          <a:p>
            <a:pPr>
              <a:buFont typeface="Arial" panose="020B0604020202020204" pitchFamily="34" charset="0"/>
              <a:buChar char="•"/>
            </a:pPr>
            <a:r>
              <a:rPr lang="en-US" b="1" dirty="0"/>
              <a:t>Activities</a:t>
            </a:r>
            <a:r>
              <a:rPr lang="en-US" dirty="0"/>
              <a:t>:</a:t>
            </a:r>
          </a:p>
          <a:p>
            <a:pPr marL="742950" lvl="1" indent="-285750">
              <a:buFont typeface="Arial" panose="020B0604020202020204" pitchFamily="34" charset="0"/>
              <a:buChar char="•"/>
            </a:pPr>
            <a:r>
              <a:rPr lang="en-US" dirty="0"/>
              <a:t>Observe controllers directing aircraft during takeoffs, landings, and ground movements.</a:t>
            </a:r>
          </a:p>
          <a:p>
            <a:pPr marL="742950" lvl="1" indent="-285750">
              <a:buFont typeface="Arial" panose="020B0604020202020204" pitchFamily="34" charset="0"/>
              <a:buChar char="•"/>
            </a:pPr>
            <a:r>
              <a:rPr lang="en-US" dirty="0"/>
              <a:t>Learn about tower communication protocols (e.g., phonetic alphabet, clearance instructions).</a:t>
            </a:r>
          </a:p>
          <a:p>
            <a:pPr>
              <a:buFont typeface="Arial" panose="020B0604020202020204" pitchFamily="34" charset="0"/>
              <a:buChar char="•"/>
            </a:pPr>
            <a:r>
              <a:rPr lang="en-US" b="1" dirty="0"/>
              <a:t>Key Features</a:t>
            </a:r>
            <a:r>
              <a:rPr lang="en-US" dirty="0"/>
              <a:t>:</a:t>
            </a:r>
          </a:p>
          <a:p>
            <a:pPr marL="742950" lvl="1" indent="-285750">
              <a:buFont typeface="Arial" panose="020B0604020202020204" pitchFamily="34" charset="0"/>
              <a:buChar char="•"/>
            </a:pPr>
            <a:r>
              <a:rPr lang="en-US" dirty="0"/>
              <a:t>View radar displays, communication consoles, and the panoramic airfield view from the tower.</a:t>
            </a:r>
          </a:p>
          <a:p>
            <a:endParaRPr lang="en-US" b="1" dirty="0"/>
          </a:p>
          <a:p>
            <a:r>
              <a:rPr lang="en-US" b="1" dirty="0"/>
              <a:t>2. Terminal Radar Approach Control (TRACON)</a:t>
            </a:r>
          </a:p>
          <a:p>
            <a:pPr>
              <a:buFont typeface="Arial" panose="020B0604020202020204" pitchFamily="34" charset="0"/>
              <a:buChar char="•"/>
            </a:pPr>
            <a:r>
              <a:rPr lang="en-US" b="1" dirty="0"/>
              <a:t>Purpose</a:t>
            </a:r>
            <a:r>
              <a:rPr lang="en-US" dirty="0"/>
              <a:t>:</a:t>
            </a:r>
          </a:p>
          <a:p>
            <a:pPr marL="742950" lvl="1" indent="-285750">
              <a:buFont typeface="Arial" panose="020B0604020202020204" pitchFamily="34" charset="0"/>
              <a:buChar char="•"/>
            </a:pPr>
            <a:r>
              <a:rPr lang="en-US" dirty="0"/>
              <a:t>Discuss how TRACON controllers manage aircraft as they enter and exit the airspace around major airports.</a:t>
            </a:r>
          </a:p>
          <a:p>
            <a:pPr>
              <a:buFont typeface="Arial" panose="020B0604020202020204" pitchFamily="34" charset="0"/>
              <a:buChar char="•"/>
            </a:pPr>
            <a:r>
              <a:rPr lang="en-US" b="1" dirty="0"/>
              <a:t>Activities</a:t>
            </a:r>
            <a:r>
              <a:rPr lang="en-US" dirty="0"/>
              <a:t>:</a:t>
            </a:r>
          </a:p>
          <a:p>
            <a:pPr marL="742950" lvl="1" indent="-285750">
              <a:buFont typeface="Arial" panose="020B0604020202020204" pitchFamily="34" charset="0"/>
              <a:buChar char="•"/>
            </a:pPr>
            <a:r>
              <a:rPr lang="en-US" dirty="0"/>
              <a:t>Watch controllers sequencing aircraft for landing and departure using radar screens.</a:t>
            </a:r>
          </a:p>
          <a:p>
            <a:pPr marL="742950" lvl="1" indent="-285750">
              <a:buFont typeface="Arial" panose="020B0604020202020204" pitchFamily="34" charset="0"/>
              <a:buChar char="•"/>
            </a:pPr>
            <a:r>
              <a:rPr lang="en-US" dirty="0"/>
              <a:t>Understand how TRACON coordinates with control towers and ARTCCs.</a:t>
            </a:r>
          </a:p>
          <a:p>
            <a:endParaRPr lang="en-US" b="1" dirty="0"/>
          </a:p>
          <a:p>
            <a:r>
              <a:rPr lang="en-US" b="1" dirty="0"/>
              <a:t>3. Air Route Traffic Control Center (ARTCC)</a:t>
            </a:r>
          </a:p>
          <a:p>
            <a:pPr>
              <a:buFont typeface="Arial" panose="020B0604020202020204" pitchFamily="34" charset="0"/>
              <a:buChar char="•"/>
            </a:pPr>
            <a:r>
              <a:rPr lang="en-US" b="1" dirty="0"/>
              <a:t>Purpose</a:t>
            </a:r>
            <a:r>
              <a:rPr lang="en-US" dirty="0"/>
              <a:t>:</a:t>
            </a:r>
          </a:p>
          <a:p>
            <a:pPr marL="742950" lvl="1" indent="-285750">
              <a:buFont typeface="Arial" panose="020B0604020202020204" pitchFamily="34" charset="0"/>
              <a:buChar char="•"/>
            </a:pPr>
            <a:r>
              <a:rPr lang="en-US" dirty="0"/>
              <a:t>Explain how ARTCC facilities manage enroute air traffic across large regions, often between states.</a:t>
            </a:r>
          </a:p>
          <a:p>
            <a:pPr>
              <a:buFont typeface="Arial" panose="020B0604020202020204" pitchFamily="34" charset="0"/>
              <a:buChar char="•"/>
            </a:pPr>
            <a:r>
              <a:rPr lang="en-US" b="1" dirty="0"/>
              <a:t>Activities</a:t>
            </a:r>
            <a:r>
              <a:rPr lang="en-US" dirty="0"/>
              <a:t>:</a:t>
            </a:r>
          </a:p>
          <a:p>
            <a:pPr marL="742950" lvl="1" indent="-285750">
              <a:buFont typeface="Arial" panose="020B0604020202020204" pitchFamily="34" charset="0"/>
              <a:buChar char="•"/>
            </a:pPr>
            <a:r>
              <a:rPr lang="en-US" dirty="0"/>
              <a:t>Observe high-altitude radar operations and long-distance pilot communications.</a:t>
            </a:r>
          </a:p>
          <a:p>
            <a:pPr marL="742950" lvl="1" indent="-285750">
              <a:buFont typeface="Arial" panose="020B0604020202020204" pitchFamily="34" charset="0"/>
              <a:buChar char="•"/>
            </a:pPr>
            <a:r>
              <a:rPr lang="en-US" dirty="0"/>
              <a:t>Discuss how ARTCC works with other centers and military facilities for airspace coordination.</a:t>
            </a:r>
          </a:p>
          <a:p>
            <a:endParaRPr lang="en-US" b="1" dirty="0"/>
          </a:p>
          <a:p>
            <a:r>
              <a:rPr lang="en-US" b="1" dirty="0"/>
              <a:t>4. Flight Standards District Office (FSDO)</a:t>
            </a:r>
          </a:p>
          <a:p>
            <a:pPr>
              <a:buFont typeface="Arial" panose="020B0604020202020204" pitchFamily="34" charset="0"/>
              <a:buChar char="•"/>
            </a:pPr>
            <a:r>
              <a:rPr lang="en-US" b="1" dirty="0"/>
              <a:t>Purpose</a:t>
            </a:r>
            <a:r>
              <a:rPr lang="en-US" dirty="0"/>
              <a:t>:</a:t>
            </a:r>
          </a:p>
          <a:p>
            <a:pPr marL="742950" lvl="1" indent="-285750">
              <a:buFont typeface="Arial" panose="020B0604020202020204" pitchFamily="34" charset="0"/>
              <a:buChar char="•"/>
            </a:pPr>
            <a:r>
              <a:rPr lang="en-US" dirty="0"/>
              <a:t>Learn how FSDOs oversee pilot certifications, flight schools, and aircraft maintenance compliance.</a:t>
            </a:r>
          </a:p>
          <a:p>
            <a:pPr>
              <a:buFont typeface="Arial" panose="020B0604020202020204" pitchFamily="34" charset="0"/>
              <a:buChar char="•"/>
            </a:pPr>
            <a:r>
              <a:rPr lang="en-US" b="1" dirty="0"/>
              <a:t>Activities</a:t>
            </a:r>
            <a:r>
              <a:rPr lang="en-US" dirty="0"/>
              <a:t>:</a:t>
            </a:r>
          </a:p>
          <a:p>
            <a:pPr marL="742950" lvl="1" indent="-285750">
              <a:buFont typeface="Arial" panose="020B0604020202020204" pitchFamily="34" charset="0"/>
              <a:buChar char="•"/>
            </a:pPr>
            <a:r>
              <a:rPr lang="en-US" dirty="0"/>
              <a:t>Meet FAA inspectors and learn about their role in ensuring aviation safety.</a:t>
            </a:r>
          </a:p>
          <a:p>
            <a:pPr marL="742950" lvl="1" indent="-285750">
              <a:buFont typeface="Arial" panose="020B0604020202020204" pitchFamily="34" charset="0"/>
              <a:buChar char="•"/>
            </a:pPr>
            <a:r>
              <a:rPr lang="en-US" dirty="0"/>
              <a:t>Explore case studies of inspections or safety issues.</a:t>
            </a:r>
          </a:p>
          <a:p>
            <a:endParaRPr lang="en-US" b="1" dirty="0"/>
          </a:p>
          <a:p>
            <a:r>
              <a:rPr lang="en-US" b="1" dirty="0"/>
              <a:t>Interactive Learning Opportunities</a:t>
            </a:r>
          </a:p>
          <a:p>
            <a:pPr>
              <a:buFont typeface="Arial" panose="020B0604020202020204" pitchFamily="34" charset="0"/>
              <a:buChar char="•"/>
            </a:pPr>
            <a:r>
              <a:rPr lang="en-US" b="1" dirty="0"/>
              <a:t>Q&amp;A with Controllers or FAA Staff</a:t>
            </a:r>
            <a:r>
              <a:rPr lang="en-US" dirty="0"/>
              <a:t>:</a:t>
            </a:r>
          </a:p>
          <a:p>
            <a:pPr marL="742950" lvl="1" indent="-285750">
              <a:buFont typeface="Arial" panose="020B0604020202020204" pitchFamily="34" charset="0"/>
              <a:buChar char="•"/>
            </a:pPr>
            <a:r>
              <a:rPr lang="en-US" dirty="0"/>
              <a:t>Encourage Scouts to ask about careers, training paths, and the day-to-day life of air traffic controllers or FAA inspectors.</a:t>
            </a:r>
          </a:p>
          <a:p>
            <a:pPr>
              <a:buFont typeface="Arial" panose="020B0604020202020204" pitchFamily="34" charset="0"/>
              <a:buChar char="•"/>
            </a:pPr>
            <a:r>
              <a:rPr lang="en-US" b="1" dirty="0"/>
              <a:t>Hands-On Demonstrations</a:t>
            </a:r>
            <a:r>
              <a:rPr lang="en-US" dirty="0"/>
              <a:t>:</a:t>
            </a:r>
          </a:p>
          <a:p>
            <a:pPr marL="742950" lvl="1" indent="-285750">
              <a:buFont typeface="Arial" panose="020B0604020202020204" pitchFamily="34" charset="0"/>
              <a:buChar char="•"/>
            </a:pPr>
            <a:r>
              <a:rPr lang="en-US" dirty="0"/>
              <a:t>In some facilities, staff might simulate ATC operations or show how radar systems track aircraft.</a:t>
            </a:r>
          </a:p>
          <a:p>
            <a:pPr>
              <a:buFont typeface="Arial" panose="020B0604020202020204" pitchFamily="34" charset="0"/>
              <a:buChar char="•"/>
            </a:pPr>
            <a:r>
              <a:rPr lang="en-US" b="1" dirty="0"/>
              <a:t>Educational Handouts</a:t>
            </a:r>
            <a:r>
              <a:rPr lang="en-US" dirty="0"/>
              <a:t>:</a:t>
            </a:r>
          </a:p>
          <a:p>
            <a:pPr marL="742950" lvl="1" indent="-285750">
              <a:buFont typeface="Arial" panose="020B0604020202020204" pitchFamily="34" charset="0"/>
              <a:buChar char="•"/>
            </a:pPr>
            <a:r>
              <a:rPr lang="en-US" dirty="0"/>
              <a:t>Request handouts or materials (e.g., maps, radar screenshots) for Scouts to review later.</a:t>
            </a:r>
          </a:p>
          <a:p>
            <a:endParaRPr lang="en-US" b="1" dirty="0"/>
          </a:p>
          <a:p>
            <a:r>
              <a:rPr lang="en-US" b="1" dirty="0"/>
              <a:t>Wrap-Up</a:t>
            </a:r>
          </a:p>
          <a:p>
            <a:pPr>
              <a:buFont typeface="Arial" panose="020B0604020202020204" pitchFamily="34" charset="0"/>
              <a:buChar char="•"/>
            </a:pPr>
            <a:r>
              <a:rPr lang="en-US" b="1" dirty="0"/>
              <a:t>Debrief Session</a:t>
            </a:r>
            <a:r>
              <a:rPr lang="en-US" dirty="0"/>
              <a:t>:</a:t>
            </a:r>
          </a:p>
          <a:p>
            <a:pPr marL="742950" lvl="1" indent="-285750">
              <a:buFont typeface="Arial" panose="020B0604020202020204" pitchFamily="34" charset="0"/>
              <a:buChar char="•"/>
            </a:pPr>
            <a:r>
              <a:rPr lang="en-US" dirty="0"/>
              <a:t>After the visit, gather Scouts to discuss what they learned, their favorite part of the tour, and any follow-up questions.</a:t>
            </a:r>
          </a:p>
          <a:p>
            <a:pPr>
              <a:buFont typeface="Arial" panose="020B0604020202020204" pitchFamily="34" charset="0"/>
              <a:buChar char="•"/>
            </a:pPr>
            <a:r>
              <a:rPr lang="en-US" b="1" dirty="0"/>
              <a:t>Follow-Up Activities</a:t>
            </a:r>
            <a:r>
              <a:rPr lang="en-US" dirty="0"/>
              <a:t>:</a:t>
            </a:r>
          </a:p>
          <a:p>
            <a:pPr marL="742950" lvl="1" indent="-285750">
              <a:buFont typeface="Arial" panose="020B0604020202020204" pitchFamily="34" charset="0"/>
              <a:buChar char="•"/>
            </a:pPr>
            <a:r>
              <a:rPr lang="en-US" dirty="0"/>
              <a:t>If available at that location, combine the experience with a flight simulator exercise to reinforce concepts.</a:t>
            </a:r>
          </a:p>
          <a:p>
            <a:pPr marL="742950" lvl="1" indent="-285750">
              <a:buFont typeface="Arial" panose="020B0604020202020204" pitchFamily="34" charset="0"/>
              <a:buChar char="•"/>
            </a:pPr>
            <a:r>
              <a:rPr lang="en-US" dirty="0"/>
              <a:t>Have Scouts write thank-you letters to the FAA staff, reflecting on their experience.</a:t>
            </a:r>
          </a:p>
          <a:p>
            <a:endParaRPr lang="en-US" b="1" dirty="0"/>
          </a:p>
          <a:p>
            <a:r>
              <a:rPr lang="en-US" b="1" dirty="0"/>
              <a:t>Additional Tips</a:t>
            </a:r>
          </a:p>
          <a:p>
            <a:pPr>
              <a:buFont typeface="Arial" panose="020B0604020202020204" pitchFamily="34" charset="0"/>
              <a:buChar char="•"/>
            </a:pPr>
            <a:r>
              <a:rPr lang="en-US" b="1" dirty="0"/>
              <a:t>Plan Early</a:t>
            </a:r>
            <a:r>
              <a:rPr lang="en-US" dirty="0"/>
              <a:t>: FAA facilities often require weeks or months of advance notice to schedule group tours.</a:t>
            </a:r>
          </a:p>
          <a:p>
            <a:pPr>
              <a:buFont typeface="Arial" panose="020B0604020202020204" pitchFamily="34" charset="0"/>
              <a:buChar char="•"/>
            </a:pPr>
            <a:r>
              <a:rPr lang="en-US" b="1" dirty="0"/>
              <a:t>Be Flexible</a:t>
            </a:r>
            <a:r>
              <a:rPr lang="en-US" dirty="0"/>
              <a:t>: Operational demands can sometimes alter or shorten the visit; be prepared for changes.</a:t>
            </a:r>
          </a:p>
          <a:p>
            <a:pPr>
              <a:buFont typeface="Arial" panose="020B0604020202020204" pitchFamily="34" charset="0"/>
              <a:buChar char="•"/>
            </a:pPr>
            <a:r>
              <a:rPr lang="en-US" b="1" dirty="0"/>
              <a:t>Be Thankful:  </a:t>
            </a:r>
            <a:r>
              <a:rPr lang="en-US" dirty="0"/>
              <a:t>Make sure you (and the Scouts!) thank their hosts for the visit, and the investment of their time.</a:t>
            </a:r>
          </a:p>
          <a:p>
            <a:endParaRPr lang="en-US" dirty="0"/>
          </a:p>
        </p:txBody>
      </p:sp>
      <p:sp>
        <p:nvSpPr>
          <p:cNvPr id="4" name="Slide Number Placeholder 3">
            <a:extLst>
              <a:ext uri="{FF2B5EF4-FFF2-40B4-BE49-F238E27FC236}">
                <a16:creationId xmlns:a16="http://schemas.microsoft.com/office/drawing/2014/main" id="{A5520B67-0CDE-BCC6-E133-A457A51CC6E1}"/>
              </a:ext>
            </a:extLst>
          </p:cNvPr>
          <p:cNvSpPr>
            <a:spLocks noGrp="1"/>
          </p:cNvSpPr>
          <p:nvPr>
            <p:ph type="sldNum" sz="quarter" idx="5"/>
          </p:nvPr>
        </p:nvSpPr>
        <p:spPr/>
        <p:txBody>
          <a:bodyPr/>
          <a:lstStyle/>
          <a:p>
            <a:fld id="{831C6D8E-FEC4-4BA3-A045-EFCE94843474}" type="slidenum">
              <a:rPr lang="en-US" smtClean="0"/>
              <a:t>28</a:t>
            </a:fld>
            <a:endParaRPr lang="en-US"/>
          </a:p>
        </p:txBody>
      </p:sp>
    </p:spTree>
    <p:extLst>
      <p:ext uri="{BB962C8B-B14F-4D97-AF65-F5344CB8AC3E}">
        <p14:creationId xmlns:p14="http://schemas.microsoft.com/office/powerpoint/2010/main" val="110925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EA7E7-A636-DF2B-B1E8-26A169CEE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BF860-4A5A-C7F3-B7C1-771036AAE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57C134-B15A-D5C8-40FA-0A080261697A}"/>
              </a:ext>
            </a:extLst>
          </p:cNvPr>
          <p:cNvSpPr>
            <a:spLocks noGrp="1"/>
          </p:cNvSpPr>
          <p:nvPr>
            <p:ph type="body" idx="1"/>
          </p:nvPr>
        </p:nvSpPr>
        <p:spPr/>
        <p:txBody>
          <a:bodyPr/>
          <a:lstStyle/>
          <a:p>
            <a:r>
              <a:rPr lang="en-US" dirty="0"/>
              <a:t>Visiting a military aviation facility can be an exciting and informative experience for Scouts. Here’s how you can organize the visit and ensure it meets the requirements while engaging Scouts in learning about the role of military aviation in defense and civilian support:</a:t>
            </a:r>
          </a:p>
          <a:p>
            <a:endParaRPr lang="en-US" dirty="0"/>
          </a:p>
          <a:p>
            <a:r>
              <a:rPr lang="en-US" b="1" dirty="0"/>
              <a:t>Steps to Organize the Visit</a:t>
            </a:r>
          </a:p>
          <a:p>
            <a:pPr>
              <a:buFont typeface="+mj-lt"/>
              <a:buAutoNum type="arabicPeriod"/>
            </a:pPr>
            <a:r>
              <a:rPr lang="en-US" b="1" dirty="0"/>
              <a:t>Identify a Nearby Military Aviation Facility</a:t>
            </a:r>
            <a:endParaRPr lang="en-US" dirty="0"/>
          </a:p>
          <a:p>
            <a:pPr marL="742950" lvl="1" indent="-285750">
              <a:buFont typeface="+mj-lt"/>
              <a:buAutoNum type="arabicPeriod"/>
            </a:pPr>
            <a:r>
              <a:rPr lang="en-US" dirty="0"/>
              <a:t>Common options include Air Force bases, Naval Air Stations, Army Aviation Units, or Coast Guard Air Stations.</a:t>
            </a:r>
          </a:p>
          <a:p>
            <a:pPr marL="742950" lvl="1" indent="-285750">
              <a:buFont typeface="+mj-lt"/>
              <a:buAutoNum type="arabicPeriod"/>
            </a:pPr>
            <a:r>
              <a:rPr lang="en-US" dirty="0"/>
              <a:t>Use Military Installations Locator (link on slide) to find facilities near you.</a:t>
            </a:r>
          </a:p>
          <a:p>
            <a:pPr marL="742950" lvl="1" indent="-285750">
              <a:buFont typeface="+mj-lt"/>
              <a:buAutoNum type="arabicPeriod"/>
            </a:pPr>
            <a:endParaRPr lang="en-US" dirty="0"/>
          </a:p>
          <a:p>
            <a:pPr>
              <a:buFont typeface="+mj-lt"/>
              <a:buAutoNum type="arabicPeriod"/>
            </a:pPr>
            <a:r>
              <a:rPr lang="en-US" b="1" dirty="0"/>
              <a:t>Contact the Base or Facility</a:t>
            </a:r>
            <a:endParaRPr lang="en-US" dirty="0"/>
          </a:p>
          <a:p>
            <a:pPr marL="742950" lvl="1" indent="-285750">
              <a:buFont typeface="+mj-lt"/>
              <a:buAutoNum type="arabicPeriod"/>
            </a:pPr>
            <a:r>
              <a:rPr lang="en-US" b="1" dirty="0"/>
              <a:t>Public Affairs Office (PAO)</a:t>
            </a:r>
            <a:r>
              <a:rPr lang="en-US" dirty="0"/>
              <a:t>:  Reach out to the base’s Public Affairs Office to inquire about group tours. Mention that the purpose is to support Scouts in earning their Aviation merit badge.</a:t>
            </a:r>
          </a:p>
          <a:p>
            <a:pPr marL="742950" lvl="1" indent="-285750">
              <a:buFont typeface="+mj-lt"/>
              <a:buAutoNum type="arabicPeriod"/>
            </a:pPr>
            <a:r>
              <a:rPr lang="en-US" b="1" dirty="0"/>
              <a:t>Local Recruiting Offices:  </a:t>
            </a:r>
            <a:r>
              <a:rPr lang="en-US" dirty="0"/>
              <a:t>Recruiters can sometimes facilitate visits or arrange introductions to aviation units.</a:t>
            </a:r>
          </a:p>
          <a:p>
            <a:pPr marL="914400" lvl="2" indent="0">
              <a:buFont typeface="+mj-lt"/>
              <a:buNone/>
            </a:pPr>
            <a:endParaRPr lang="en-US" dirty="0"/>
          </a:p>
          <a:p>
            <a:pPr>
              <a:buFont typeface="+mj-lt"/>
              <a:buAutoNum type="arabicPeriod"/>
            </a:pPr>
            <a:r>
              <a:rPr lang="en-US" b="1" dirty="0"/>
              <a:t>Confirm Visit Details</a:t>
            </a:r>
            <a:endParaRPr lang="en-US" dirty="0"/>
          </a:p>
          <a:p>
            <a:pPr marL="742950" lvl="1" indent="-285750">
              <a:buFont typeface="+mj-lt"/>
              <a:buAutoNum type="arabicPeriod"/>
            </a:pPr>
            <a:r>
              <a:rPr lang="en-US" b="1" dirty="0"/>
              <a:t>Security Requirements</a:t>
            </a:r>
            <a:r>
              <a:rPr lang="en-US" dirty="0"/>
              <a:t>:</a:t>
            </a:r>
          </a:p>
          <a:p>
            <a:pPr marL="1143000" lvl="2" indent="-228600">
              <a:buFont typeface="+mj-lt"/>
              <a:buAutoNum type="arabicPeriod"/>
            </a:pPr>
            <a:r>
              <a:rPr lang="en-US" dirty="0"/>
              <a:t>Check for identification and permission forms, as military installations often have strict access protocols.</a:t>
            </a:r>
          </a:p>
          <a:p>
            <a:pPr marL="742950" lvl="1" indent="-285750">
              <a:buFont typeface="+mj-lt"/>
              <a:buAutoNum type="arabicPeriod"/>
            </a:pPr>
            <a:r>
              <a:rPr lang="en-US" b="1" dirty="0"/>
              <a:t>Group Size and Age Limits</a:t>
            </a:r>
            <a:r>
              <a:rPr lang="en-US" dirty="0"/>
              <a:t>:</a:t>
            </a:r>
          </a:p>
          <a:p>
            <a:pPr marL="1143000" lvl="2" indent="-228600">
              <a:buFont typeface="+mj-lt"/>
              <a:buAutoNum type="arabicPeriod"/>
            </a:pPr>
            <a:r>
              <a:rPr lang="en-US" dirty="0"/>
              <a:t>Verify whether there are restrictions on the number of visitors or minimum age requirements.</a:t>
            </a:r>
          </a:p>
          <a:p>
            <a:pPr marL="742950" lvl="1" indent="-285750">
              <a:buFont typeface="+mj-lt"/>
              <a:buAutoNum type="arabicPeriod"/>
            </a:pPr>
            <a:r>
              <a:rPr lang="en-US" b="1" dirty="0"/>
              <a:t>Photography Rules</a:t>
            </a:r>
            <a:r>
              <a:rPr lang="en-US" dirty="0"/>
              <a:t>:</a:t>
            </a:r>
          </a:p>
          <a:p>
            <a:pPr marL="1143000" lvl="2" indent="-228600">
              <a:buFont typeface="+mj-lt"/>
              <a:buAutoNum type="arabicPeriod"/>
            </a:pPr>
            <a:r>
              <a:rPr lang="en-US" dirty="0"/>
              <a:t>Ask about restrictions on taking photos or videos.</a:t>
            </a:r>
          </a:p>
          <a:p>
            <a:pPr marL="914400" lvl="2" indent="0">
              <a:buFont typeface="+mj-lt"/>
              <a:buNone/>
            </a:pPr>
            <a:endParaRPr lang="en-US" dirty="0"/>
          </a:p>
          <a:p>
            <a:pPr>
              <a:buFont typeface="+mj-lt"/>
              <a:buAutoNum type="arabicPeriod"/>
            </a:pPr>
            <a:r>
              <a:rPr lang="en-US" b="1" dirty="0"/>
              <a:t>Prepare Scouts for the Visit</a:t>
            </a:r>
            <a:endParaRPr lang="en-US" dirty="0"/>
          </a:p>
          <a:p>
            <a:pPr marL="742950" lvl="1" indent="-285750">
              <a:buFont typeface="+mj-lt"/>
              <a:buAutoNum type="arabicPeriod"/>
            </a:pPr>
            <a:r>
              <a:rPr lang="en-US" b="1" dirty="0"/>
              <a:t>Basic Military Aviation Overview</a:t>
            </a:r>
            <a:r>
              <a:rPr lang="en-US" dirty="0"/>
              <a:t>:</a:t>
            </a:r>
          </a:p>
          <a:p>
            <a:pPr marL="1143000" lvl="2" indent="-228600">
              <a:buFont typeface="+mj-lt"/>
              <a:buAutoNum type="arabicPeriod"/>
            </a:pPr>
            <a:r>
              <a:rPr lang="en-US" dirty="0"/>
              <a:t>Teach Scouts about that branch of military, and its aviation capability and roles.</a:t>
            </a:r>
          </a:p>
          <a:p>
            <a:pPr marL="742950" lvl="1" indent="-285750">
              <a:buFont typeface="+mj-lt"/>
              <a:buAutoNum type="arabicPeriod"/>
            </a:pPr>
            <a:r>
              <a:rPr lang="en-US" b="1" dirty="0"/>
              <a:t>Learn Military Terminology</a:t>
            </a:r>
            <a:r>
              <a:rPr lang="en-US" dirty="0"/>
              <a:t>:</a:t>
            </a:r>
          </a:p>
          <a:p>
            <a:pPr marL="1143000" lvl="2" indent="-228600">
              <a:buFont typeface="+mj-lt"/>
              <a:buAutoNum type="arabicPeriod"/>
            </a:pPr>
            <a:r>
              <a:rPr lang="en-US" dirty="0"/>
              <a:t>Brief Scouts on rank structure, call signs, and radio communication to enhance understanding during the visit.</a:t>
            </a:r>
          </a:p>
          <a:p>
            <a:endParaRPr lang="en-US" b="1" dirty="0"/>
          </a:p>
          <a:p>
            <a:r>
              <a:rPr lang="en-US" b="1" dirty="0"/>
              <a:t>Tour Structure and Key Activities</a:t>
            </a:r>
          </a:p>
          <a:p>
            <a:r>
              <a:rPr lang="en-US" b="1" dirty="0"/>
              <a:t>1. Facility Overview</a:t>
            </a:r>
          </a:p>
          <a:p>
            <a:pPr>
              <a:buFont typeface="Arial" panose="020B0604020202020204" pitchFamily="34" charset="0"/>
              <a:buChar char="•"/>
            </a:pPr>
            <a:r>
              <a:rPr lang="en-US" b="1" dirty="0"/>
              <a:t>Welcome Briefing</a:t>
            </a:r>
            <a:r>
              <a:rPr lang="en-US" dirty="0"/>
              <a:t>:  The tour typically starts with an introduction by military personnel, explaining the facility’s mission and its role in defense.</a:t>
            </a:r>
          </a:p>
          <a:p>
            <a:pPr>
              <a:buFont typeface="Arial" panose="020B0604020202020204" pitchFamily="34" charset="0"/>
              <a:buChar char="•"/>
            </a:pPr>
            <a:r>
              <a:rPr lang="en-US" b="1" dirty="0"/>
              <a:t>Facility Layout</a:t>
            </a:r>
            <a:r>
              <a:rPr lang="en-US" dirty="0"/>
              <a:t>:  Tour the key areas, such as hangars, control towers, maintenance shops, and operational areas.</a:t>
            </a:r>
          </a:p>
          <a:p>
            <a:endParaRPr lang="en-US" b="1" dirty="0"/>
          </a:p>
          <a:p>
            <a:r>
              <a:rPr lang="en-US" b="1" dirty="0"/>
              <a:t>2. Discussion of Roles and Missions</a:t>
            </a:r>
          </a:p>
          <a:p>
            <a:pPr>
              <a:buFont typeface="Arial" panose="020B0604020202020204" pitchFamily="34" charset="0"/>
              <a:buChar char="•"/>
            </a:pPr>
            <a:r>
              <a:rPr lang="en-US" b="1" dirty="0"/>
              <a:t>Defense Operations</a:t>
            </a:r>
            <a:r>
              <a:rPr lang="en-US" dirty="0"/>
              <a:t>:</a:t>
            </a:r>
          </a:p>
          <a:p>
            <a:pPr marL="742950" lvl="1" indent="-285750">
              <a:buFont typeface="Arial" panose="020B0604020202020204" pitchFamily="34" charset="0"/>
              <a:buChar char="•"/>
            </a:pPr>
            <a:r>
              <a:rPr lang="en-US" dirty="0"/>
              <a:t>Discuss how the facility supports national defense, including:</a:t>
            </a:r>
          </a:p>
          <a:p>
            <a:pPr marL="1143000" lvl="2" indent="-228600">
              <a:buFont typeface="Arial" panose="020B0604020202020204" pitchFamily="34" charset="0"/>
              <a:buChar char="•"/>
            </a:pPr>
            <a:r>
              <a:rPr lang="en-US" dirty="0"/>
              <a:t>Air combat missions.</a:t>
            </a:r>
          </a:p>
          <a:p>
            <a:pPr marL="1143000" lvl="2" indent="-228600">
              <a:buFont typeface="Arial" panose="020B0604020202020204" pitchFamily="34" charset="0"/>
              <a:buChar char="•"/>
            </a:pPr>
            <a:r>
              <a:rPr lang="en-US" dirty="0"/>
              <a:t>Reconnaissance and surveillance.</a:t>
            </a:r>
          </a:p>
          <a:p>
            <a:pPr marL="1143000" lvl="2" indent="-228600">
              <a:buFont typeface="Arial" panose="020B0604020202020204" pitchFamily="34" charset="0"/>
              <a:buChar char="•"/>
            </a:pPr>
            <a:r>
              <a:rPr lang="en-US" dirty="0"/>
              <a:t>Search and rescue operations.</a:t>
            </a:r>
          </a:p>
          <a:p>
            <a:pPr marL="1143000" lvl="2" indent="-228600">
              <a:buFont typeface="Arial" panose="020B0604020202020204" pitchFamily="34" charset="0"/>
              <a:buChar char="•"/>
            </a:pPr>
            <a:r>
              <a:rPr lang="en-US" dirty="0"/>
              <a:t>Logistics and transport missions.</a:t>
            </a:r>
          </a:p>
          <a:p>
            <a:pPr marL="914400" lvl="2" indent="0">
              <a:buFont typeface="Arial" panose="020B0604020202020204" pitchFamily="34" charset="0"/>
              <a:buNone/>
            </a:pPr>
            <a:endParaRPr lang="en-US" dirty="0"/>
          </a:p>
          <a:p>
            <a:pPr>
              <a:buFont typeface="Arial" panose="020B0604020202020204" pitchFamily="34" charset="0"/>
              <a:buChar char="•"/>
            </a:pPr>
            <a:r>
              <a:rPr lang="en-US" b="1" dirty="0"/>
              <a:t>Civilian Support</a:t>
            </a:r>
            <a:r>
              <a:rPr lang="en-US" dirty="0"/>
              <a:t>:</a:t>
            </a:r>
          </a:p>
          <a:p>
            <a:pPr marL="742950" lvl="1" indent="-285750">
              <a:buFont typeface="Arial" panose="020B0604020202020204" pitchFamily="34" charset="0"/>
              <a:buChar char="•"/>
            </a:pPr>
            <a:r>
              <a:rPr lang="en-US" dirty="0"/>
              <a:t>Learn how the facility aids civilians, such as:</a:t>
            </a:r>
          </a:p>
          <a:p>
            <a:pPr marL="1143000" lvl="2" indent="-228600">
              <a:buFont typeface="Arial" panose="020B0604020202020204" pitchFamily="34" charset="0"/>
              <a:buChar char="•"/>
            </a:pPr>
            <a:r>
              <a:rPr lang="en-US" dirty="0"/>
              <a:t>Disaster relief and humanitarian missions.</a:t>
            </a:r>
          </a:p>
          <a:p>
            <a:pPr marL="1143000" lvl="2" indent="-228600">
              <a:buFont typeface="Arial" panose="020B0604020202020204" pitchFamily="34" charset="0"/>
              <a:buChar char="•"/>
            </a:pPr>
            <a:r>
              <a:rPr lang="en-US" dirty="0"/>
              <a:t>Search and rescue for missing civilians.</a:t>
            </a:r>
          </a:p>
          <a:p>
            <a:pPr marL="1143000" lvl="2" indent="-228600">
              <a:buFont typeface="Arial" panose="020B0604020202020204" pitchFamily="34" charset="0"/>
              <a:buChar char="•"/>
            </a:pPr>
            <a:r>
              <a:rPr lang="en-US" dirty="0"/>
              <a:t>Medical evacuation flights.</a:t>
            </a:r>
          </a:p>
          <a:p>
            <a:pPr marL="914400" lvl="2" indent="0">
              <a:buFont typeface="Arial" panose="020B0604020202020204" pitchFamily="34" charset="0"/>
              <a:buNone/>
            </a:pPr>
            <a:endParaRPr lang="en-US" dirty="0"/>
          </a:p>
          <a:p>
            <a:r>
              <a:rPr lang="en-US" b="1" dirty="0"/>
              <a:t>3. Aircraft and Equipment Tour</a:t>
            </a:r>
          </a:p>
          <a:p>
            <a:pPr>
              <a:buFont typeface="Arial" panose="020B0604020202020204" pitchFamily="34" charset="0"/>
              <a:buChar char="•"/>
            </a:pPr>
            <a:r>
              <a:rPr lang="en-US" b="1" dirty="0"/>
              <a:t>Static Displays</a:t>
            </a:r>
            <a:r>
              <a:rPr lang="en-US" dirty="0"/>
              <a:t>:</a:t>
            </a:r>
          </a:p>
          <a:p>
            <a:pPr marL="742950" lvl="1" indent="-285750">
              <a:buFont typeface="Arial" panose="020B0604020202020204" pitchFamily="34" charset="0"/>
              <a:buChar char="•"/>
            </a:pPr>
            <a:r>
              <a:rPr lang="en-US" dirty="0"/>
              <a:t>View military aircraft, helicopters, or drones.</a:t>
            </a:r>
          </a:p>
          <a:p>
            <a:pPr marL="742950" lvl="1" indent="-285750">
              <a:buFont typeface="Arial" panose="020B0604020202020204" pitchFamily="34" charset="0"/>
              <a:buChar char="•"/>
            </a:pPr>
            <a:r>
              <a:rPr lang="en-US" dirty="0"/>
              <a:t>Discuss the unique capabilities of these aircraft (e.g., stealth technology, high-speed intercepts, heavy-lift cargo).</a:t>
            </a:r>
          </a:p>
          <a:p>
            <a:pPr>
              <a:buFont typeface="Arial" panose="020B0604020202020204" pitchFamily="34" charset="0"/>
              <a:buChar char="•"/>
            </a:pPr>
            <a:r>
              <a:rPr lang="en-US" b="1" dirty="0"/>
              <a:t>Hands-On Demonstration</a:t>
            </a:r>
            <a:r>
              <a:rPr lang="en-US" dirty="0"/>
              <a:t>:</a:t>
            </a:r>
          </a:p>
          <a:p>
            <a:pPr marL="742950" lvl="1" indent="-285750">
              <a:buFont typeface="Arial" panose="020B0604020202020204" pitchFamily="34" charset="0"/>
              <a:buChar char="•"/>
            </a:pPr>
            <a:r>
              <a:rPr lang="en-US" dirty="0"/>
              <a:t>If allowed, sit inside a cockpit, explore instrumentation, or watch maintenance crews at work.</a:t>
            </a:r>
          </a:p>
          <a:p>
            <a:endParaRPr lang="en-US" b="1" dirty="0"/>
          </a:p>
          <a:p>
            <a:r>
              <a:rPr lang="en-US" b="1" dirty="0"/>
              <a:t>4. Special Demonstrations (if possible)</a:t>
            </a:r>
          </a:p>
          <a:p>
            <a:pPr>
              <a:buFont typeface="Arial" panose="020B0604020202020204" pitchFamily="34" charset="0"/>
              <a:buChar char="•"/>
            </a:pPr>
            <a:r>
              <a:rPr lang="en-US" b="1" dirty="0"/>
              <a:t>Live Operations</a:t>
            </a:r>
            <a:r>
              <a:rPr lang="en-US" dirty="0"/>
              <a:t>:</a:t>
            </a:r>
          </a:p>
          <a:p>
            <a:pPr marL="742950" lvl="1" indent="-285750">
              <a:buFont typeface="Arial" panose="020B0604020202020204" pitchFamily="34" charset="0"/>
              <a:buChar char="•"/>
            </a:pPr>
            <a:r>
              <a:rPr lang="en-US" dirty="0"/>
              <a:t>Observe live flight operations, takeoffs, or landings (if safety and operational tempo permit).</a:t>
            </a:r>
          </a:p>
          <a:p>
            <a:pPr>
              <a:buFont typeface="Arial" panose="020B0604020202020204" pitchFamily="34" charset="0"/>
              <a:buChar char="•"/>
            </a:pPr>
            <a:r>
              <a:rPr lang="en-US" b="1" dirty="0"/>
              <a:t>Simulators</a:t>
            </a:r>
            <a:r>
              <a:rPr lang="en-US" dirty="0"/>
              <a:t>:</a:t>
            </a:r>
          </a:p>
          <a:p>
            <a:pPr marL="742950" lvl="1" indent="-285750">
              <a:buFont typeface="Arial" panose="020B0604020202020204" pitchFamily="34" charset="0"/>
              <a:buChar char="•"/>
            </a:pPr>
            <a:r>
              <a:rPr lang="en-US" dirty="0"/>
              <a:t>Some facilities may offer access to flight simulators for hands-on experience.</a:t>
            </a:r>
          </a:p>
          <a:p>
            <a:pPr>
              <a:buFont typeface="Arial" panose="020B0604020202020204" pitchFamily="34" charset="0"/>
              <a:buChar char="•"/>
            </a:pPr>
            <a:r>
              <a:rPr lang="en-US" b="1" dirty="0"/>
              <a:t>K-9 Units or Security Displays</a:t>
            </a:r>
            <a:r>
              <a:rPr lang="en-US" dirty="0"/>
              <a:t>:</a:t>
            </a:r>
          </a:p>
          <a:p>
            <a:pPr marL="742950" lvl="1" indent="-285750">
              <a:buFont typeface="Arial" panose="020B0604020202020204" pitchFamily="34" charset="0"/>
              <a:buChar char="•"/>
            </a:pPr>
            <a:r>
              <a:rPr lang="en-US" dirty="0"/>
              <a:t>Learn about how military aviation bases secure their airfields and assets.</a:t>
            </a:r>
          </a:p>
          <a:p>
            <a:endParaRPr lang="en-US" b="1" dirty="0"/>
          </a:p>
          <a:p>
            <a:r>
              <a:rPr lang="en-US" b="1" dirty="0"/>
              <a:t>Wrap-Up and Reflection</a:t>
            </a:r>
          </a:p>
          <a:p>
            <a:pPr>
              <a:buFont typeface="Arial" panose="020B0604020202020204" pitchFamily="34" charset="0"/>
              <a:buChar char="•"/>
            </a:pPr>
            <a:r>
              <a:rPr lang="en-US" b="1" dirty="0"/>
              <a:t>Q&amp;A Session</a:t>
            </a:r>
            <a:r>
              <a:rPr lang="en-US" dirty="0"/>
              <a:t>:</a:t>
            </a:r>
          </a:p>
          <a:p>
            <a:pPr marL="742950" lvl="1" indent="-285750">
              <a:buFont typeface="Arial" panose="020B0604020202020204" pitchFamily="34" charset="0"/>
              <a:buChar char="•"/>
            </a:pPr>
            <a:r>
              <a:rPr lang="en-US" dirty="0"/>
              <a:t>Allow Scouts to ask military personnel questions about their work and experiences.</a:t>
            </a:r>
          </a:p>
          <a:p>
            <a:pPr>
              <a:buFont typeface="Arial" panose="020B0604020202020204" pitchFamily="34" charset="0"/>
              <a:buChar char="•"/>
            </a:pPr>
            <a:r>
              <a:rPr lang="en-US" b="1" dirty="0"/>
              <a:t>Discussion</a:t>
            </a:r>
            <a:r>
              <a:rPr lang="en-US" dirty="0"/>
              <a:t>:</a:t>
            </a:r>
          </a:p>
          <a:p>
            <a:pPr marL="742950" lvl="1" indent="-285750">
              <a:buFont typeface="Arial" panose="020B0604020202020204" pitchFamily="34" charset="0"/>
              <a:buChar char="•"/>
            </a:pPr>
            <a:r>
              <a:rPr lang="en-US" dirty="0"/>
              <a:t>Recap the key points learned, such as:</a:t>
            </a:r>
          </a:p>
          <a:p>
            <a:pPr marL="1143000" lvl="2" indent="-228600">
              <a:buFont typeface="Arial" panose="020B0604020202020204" pitchFamily="34" charset="0"/>
              <a:buChar char="•"/>
            </a:pPr>
            <a:r>
              <a:rPr lang="en-US" dirty="0"/>
              <a:t>How military aviation protects national interests.</a:t>
            </a:r>
          </a:p>
          <a:p>
            <a:pPr marL="1143000" lvl="2" indent="-228600">
              <a:buFont typeface="Arial" panose="020B0604020202020204" pitchFamily="34" charset="0"/>
              <a:buChar char="•"/>
            </a:pPr>
            <a:r>
              <a:rPr lang="en-US" dirty="0"/>
              <a:t>How it provides essential support to civilian activities.</a:t>
            </a:r>
          </a:p>
          <a:p>
            <a:pPr>
              <a:buFont typeface="Arial" panose="020B0604020202020204" pitchFamily="34" charset="0"/>
              <a:buChar char="•"/>
            </a:pPr>
            <a:r>
              <a:rPr lang="en-US" b="1" dirty="0"/>
              <a:t>Thank You Notes</a:t>
            </a:r>
            <a:r>
              <a:rPr lang="en-US" dirty="0"/>
              <a:t>:</a:t>
            </a:r>
          </a:p>
          <a:p>
            <a:pPr marL="742950" lvl="1" indent="-285750">
              <a:buFont typeface="Arial" panose="020B0604020202020204" pitchFamily="34" charset="0"/>
              <a:buChar char="•"/>
            </a:pPr>
            <a:r>
              <a:rPr lang="en-US" dirty="0"/>
              <a:t>Encourage Scouts to write thank-you letters to the facility staff.</a:t>
            </a:r>
          </a:p>
          <a:p>
            <a:endParaRPr lang="en-US" b="1" dirty="0"/>
          </a:p>
          <a:p>
            <a:r>
              <a:rPr lang="en-US" b="1" dirty="0"/>
              <a:t>Additional Tips</a:t>
            </a:r>
          </a:p>
          <a:p>
            <a:pPr>
              <a:buFont typeface="Arial" panose="020B0604020202020204" pitchFamily="34" charset="0"/>
              <a:buChar char="•"/>
            </a:pPr>
            <a:r>
              <a:rPr lang="en-US" b="1" dirty="0"/>
              <a:t>Check for Special Events</a:t>
            </a:r>
            <a:r>
              <a:rPr lang="en-US" dirty="0"/>
              <a:t>:</a:t>
            </a:r>
          </a:p>
          <a:p>
            <a:pPr marL="742950" lvl="1" indent="-285750">
              <a:buFont typeface="Arial" panose="020B0604020202020204" pitchFamily="34" charset="0"/>
              <a:buChar char="•"/>
            </a:pPr>
            <a:r>
              <a:rPr lang="en-US" dirty="0"/>
              <a:t>Coordinate visits with public events like airshows or Armed Forces Day, which may include additional displays and activities.</a:t>
            </a:r>
          </a:p>
          <a:p>
            <a:pPr>
              <a:buFont typeface="Arial" panose="020B0604020202020204" pitchFamily="34" charset="0"/>
              <a:buChar char="•"/>
            </a:pPr>
            <a:r>
              <a:rPr lang="en-US" b="1" dirty="0"/>
              <a:t>Be Flexible</a:t>
            </a:r>
            <a:r>
              <a:rPr lang="en-US" dirty="0"/>
              <a:t>:</a:t>
            </a:r>
          </a:p>
          <a:p>
            <a:pPr marL="742950" lvl="1" indent="-285750">
              <a:buFont typeface="Arial" panose="020B0604020202020204" pitchFamily="34" charset="0"/>
              <a:buChar char="•"/>
            </a:pPr>
            <a:r>
              <a:rPr lang="en-US" dirty="0"/>
              <a:t>Military operations take precedence, so be prepared for schedule changes or restrictions.</a:t>
            </a:r>
          </a:p>
          <a:p>
            <a:endParaRPr lang="en-US" dirty="0"/>
          </a:p>
        </p:txBody>
      </p:sp>
      <p:sp>
        <p:nvSpPr>
          <p:cNvPr id="4" name="Slide Number Placeholder 3">
            <a:extLst>
              <a:ext uri="{FF2B5EF4-FFF2-40B4-BE49-F238E27FC236}">
                <a16:creationId xmlns:a16="http://schemas.microsoft.com/office/drawing/2014/main" id="{B93D00E6-439C-4A01-67F9-52089AA4F5B1}"/>
              </a:ext>
            </a:extLst>
          </p:cNvPr>
          <p:cNvSpPr>
            <a:spLocks noGrp="1"/>
          </p:cNvSpPr>
          <p:nvPr>
            <p:ph type="sldNum" sz="quarter" idx="5"/>
          </p:nvPr>
        </p:nvSpPr>
        <p:spPr/>
        <p:txBody>
          <a:bodyPr/>
          <a:lstStyle/>
          <a:p>
            <a:fld id="{831C6D8E-FEC4-4BA3-A045-EFCE94843474}" type="slidenum">
              <a:rPr lang="en-US" smtClean="0"/>
              <a:t>29</a:t>
            </a:fld>
            <a:endParaRPr lang="en-US"/>
          </a:p>
        </p:txBody>
      </p:sp>
    </p:spTree>
    <p:extLst>
      <p:ext uri="{BB962C8B-B14F-4D97-AF65-F5344CB8AC3E}">
        <p14:creationId xmlns:p14="http://schemas.microsoft.com/office/powerpoint/2010/main" val="265606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A43F3-94A0-4589-DA5F-DD87694DFE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7C6CFE-8289-B0BE-5892-7D016BACB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79557-3AEB-9222-14CE-405C7FC653FC}"/>
              </a:ext>
            </a:extLst>
          </p:cNvPr>
          <p:cNvSpPr>
            <a:spLocks noGrp="1"/>
          </p:cNvSpPr>
          <p:nvPr>
            <p:ph type="body" idx="1"/>
          </p:nvPr>
        </p:nvSpPr>
        <p:spPr/>
        <p:txBody>
          <a:bodyPr/>
          <a:lstStyle/>
          <a:p>
            <a:r>
              <a:rPr lang="en-US" dirty="0"/>
              <a:t>Click on images to go to the IRL videos!</a:t>
            </a:r>
          </a:p>
          <a:p>
            <a:endParaRPr lang="en-US" dirty="0"/>
          </a:p>
          <a:p>
            <a:r>
              <a:rPr lang="en-US" dirty="0"/>
              <a:t>Here’s an overview of aviation roles and operations within all branches of the U.S. military, highlighting how each contributes uniquely to defense and other missions:</a:t>
            </a:r>
          </a:p>
          <a:p>
            <a:endParaRPr lang="en-US" b="1" dirty="0"/>
          </a:p>
          <a:p>
            <a:r>
              <a:rPr lang="en-US" b="1" dirty="0"/>
              <a:t>1. U.S. Air Force</a:t>
            </a:r>
          </a:p>
          <a:p>
            <a:pPr>
              <a:buFont typeface="Arial" panose="020B0604020202020204" pitchFamily="34" charset="0"/>
              <a:buChar char="•"/>
            </a:pPr>
            <a:r>
              <a:rPr lang="en-US" b="1" dirty="0"/>
              <a:t>Primary Mission</a:t>
            </a:r>
            <a:r>
              <a:rPr lang="en-US" dirty="0"/>
              <a:t>: Air and space superiority, global strike, rapid mobility, intelligence, surveillance, and reconnaissance.</a:t>
            </a:r>
          </a:p>
          <a:p>
            <a:pPr>
              <a:buFont typeface="Arial" panose="020B0604020202020204" pitchFamily="34" charset="0"/>
              <a:buChar char="•"/>
            </a:pPr>
            <a:r>
              <a:rPr lang="en-US" b="1" dirty="0"/>
              <a:t>Aircraft Types</a:t>
            </a:r>
            <a:r>
              <a:rPr lang="en-US" dirty="0"/>
              <a:t>:</a:t>
            </a:r>
          </a:p>
          <a:p>
            <a:pPr marL="742950" lvl="1" indent="-285750">
              <a:buFont typeface="Arial" panose="020B0604020202020204" pitchFamily="34" charset="0"/>
              <a:buChar char="•"/>
            </a:pPr>
            <a:r>
              <a:rPr lang="en-US" b="1" dirty="0"/>
              <a:t>Fighter Jets</a:t>
            </a:r>
            <a:r>
              <a:rPr lang="en-US" dirty="0"/>
              <a:t>: F-22 Raptor, F-35 Lightning II, F-16 Fighting Falcon.</a:t>
            </a:r>
          </a:p>
          <a:p>
            <a:pPr marL="742950" lvl="1" indent="-285750">
              <a:buFont typeface="Arial" panose="020B0604020202020204" pitchFamily="34" charset="0"/>
              <a:buChar char="•"/>
            </a:pPr>
            <a:r>
              <a:rPr lang="en-US" b="1" dirty="0"/>
              <a:t>Bombers</a:t>
            </a:r>
            <a:r>
              <a:rPr lang="en-US" dirty="0"/>
              <a:t>: B-52 Stratofortress, B-1 Lancer, B-2 Spirit.</a:t>
            </a:r>
          </a:p>
          <a:p>
            <a:pPr marL="742950" lvl="1" indent="-285750">
              <a:buFont typeface="Arial" panose="020B0604020202020204" pitchFamily="34" charset="0"/>
              <a:buChar char="•"/>
            </a:pPr>
            <a:r>
              <a:rPr lang="en-US" b="1" dirty="0"/>
              <a:t>Transport</a:t>
            </a:r>
            <a:r>
              <a:rPr lang="en-US" dirty="0"/>
              <a:t>: C-17 Globemaster III, C-5 Galaxy, KC-135 Stratotanker (air refueling).</a:t>
            </a:r>
          </a:p>
          <a:p>
            <a:pPr marL="742950" lvl="1" indent="-285750">
              <a:buFont typeface="Arial" panose="020B0604020202020204" pitchFamily="34" charset="0"/>
              <a:buChar char="•"/>
            </a:pPr>
            <a:r>
              <a:rPr lang="en-US" b="1" dirty="0"/>
              <a:t>Reconnaissance and Drones</a:t>
            </a:r>
            <a:r>
              <a:rPr lang="en-US" dirty="0"/>
              <a:t>: RQ-4 Global Hawk, MQ-9 Reaper.</a:t>
            </a:r>
          </a:p>
          <a:p>
            <a:pPr>
              <a:buFont typeface="Arial" panose="020B0604020202020204" pitchFamily="34" charset="0"/>
              <a:buChar char="•"/>
            </a:pPr>
            <a:r>
              <a:rPr lang="en-US" b="1" dirty="0"/>
              <a:t>Specialized Units</a:t>
            </a:r>
            <a:r>
              <a:rPr lang="en-US" dirty="0"/>
              <a:t>:</a:t>
            </a:r>
          </a:p>
          <a:p>
            <a:pPr marL="742950" lvl="1" indent="-285750">
              <a:buFont typeface="Arial" panose="020B0604020202020204" pitchFamily="34" charset="0"/>
              <a:buChar char="•"/>
            </a:pPr>
            <a:r>
              <a:rPr lang="en-US" dirty="0"/>
              <a:t>Combat Search and Rescue (CSAR) with HH-60 Pave Hawk helicopters.</a:t>
            </a:r>
          </a:p>
          <a:p>
            <a:pPr marL="742950" lvl="1" indent="-285750">
              <a:buFont typeface="Arial" panose="020B0604020202020204" pitchFamily="34" charset="0"/>
              <a:buChar char="•"/>
            </a:pPr>
            <a:r>
              <a:rPr lang="en-US" dirty="0"/>
              <a:t>Space Operations through the U.S. Space Force (formerly part of the Air Force).</a:t>
            </a:r>
          </a:p>
          <a:p>
            <a:endParaRPr lang="en-US" b="1" dirty="0"/>
          </a:p>
          <a:p>
            <a:r>
              <a:rPr lang="en-US" b="1" dirty="0"/>
              <a:t>2. U.S. Navy</a:t>
            </a:r>
          </a:p>
          <a:p>
            <a:pPr>
              <a:buFont typeface="Arial" panose="020B0604020202020204" pitchFamily="34" charset="0"/>
              <a:buChar char="•"/>
            </a:pPr>
            <a:r>
              <a:rPr lang="en-US" b="1" dirty="0"/>
              <a:t>Primary Mission</a:t>
            </a:r>
            <a:r>
              <a:rPr lang="en-US" dirty="0"/>
              <a:t>: Naval aviation focuses on power projection from the sea, supporting fleet operations, and providing air superiority for carrier strike groups.</a:t>
            </a:r>
          </a:p>
          <a:p>
            <a:pPr>
              <a:buFont typeface="Arial" panose="020B0604020202020204" pitchFamily="34" charset="0"/>
              <a:buChar char="•"/>
            </a:pPr>
            <a:r>
              <a:rPr lang="en-US" b="1" dirty="0"/>
              <a:t>Aircraft Types</a:t>
            </a:r>
            <a:r>
              <a:rPr lang="en-US" dirty="0"/>
              <a:t>:</a:t>
            </a:r>
          </a:p>
          <a:p>
            <a:pPr marL="742950" lvl="1" indent="-285750">
              <a:buFont typeface="Arial" panose="020B0604020202020204" pitchFamily="34" charset="0"/>
              <a:buChar char="•"/>
            </a:pPr>
            <a:r>
              <a:rPr lang="en-US" b="1" dirty="0"/>
              <a:t>Carrier-Based Fighters</a:t>
            </a:r>
            <a:r>
              <a:rPr lang="en-US" dirty="0"/>
              <a:t>: F/A-18 Hornet, F-35C Lightning II.</a:t>
            </a:r>
          </a:p>
          <a:p>
            <a:pPr marL="742950" lvl="1" indent="-285750">
              <a:buFont typeface="Arial" panose="020B0604020202020204" pitchFamily="34" charset="0"/>
              <a:buChar char="•"/>
            </a:pPr>
            <a:r>
              <a:rPr lang="en-US" b="1" dirty="0"/>
              <a:t>Maritime Patrol</a:t>
            </a:r>
            <a:r>
              <a:rPr lang="en-US" dirty="0"/>
              <a:t>: P-8 Poseidon (anti-submarine warfare and reconnaissance).</a:t>
            </a:r>
          </a:p>
          <a:p>
            <a:pPr marL="742950" lvl="1" indent="-285750">
              <a:buFont typeface="Arial" panose="020B0604020202020204" pitchFamily="34" charset="0"/>
              <a:buChar char="•"/>
            </a:pPr>
            <a:r>
              <a:rPr lang="en-US" b="1" dirty="0"/>
              <a:t>Helicopters</a:t>
            </a:r>
            <a:r>
              <a:rPr lang="en-US" dirty="0"/>
              <a:t>: MH-60R/S Seahawk (anti-submarine and transport).</a:t>
            </a:r>
          </a:p>
          <a:p>
            <a:pPr marL="742950" lvl="1" indent="-285750">
              <a:buFont typeface="Arial" panose="020B0604020202020204" pitchFamily="34" charset="0"/>
              <a:buChar char="•"/>
            </a:pPr>
            <a:r>
              <a:rPr lang="en-US" b="1" dirty="0"/>
              <a:t>Electronic Warfare</a:t>
            </a:r>
            <a:r>
              <a:rPr lang="en-US" dirty="0"/>
              <a:t>: EA-18G Growler (jamming and radar suppression).</a:t>
            </a:r>
          </a:p>
          <a:p>
            <a:pPr>
              <a:buFont typeface="Arial" panose="020B0604020202020204" pitchFamily="34" charset="0"/>
              <a:buChar char="•"/>
            </a:pPr>
            <a:r>
              <a:rPr lang="en-US" b="1" dirty="0"/>
              <a:t>Unique Operations</a:t>
            </a:r>
            <a:r>
              <a:rPr lang="en-US" dirty="0"/>
              <a:t>:</a:t>
            </a:r>
          </a:p>
          <a:p>
            <a:pPr marL="742950" lvl="1" indent="-285750">
              <a:buFont typeface="Arial" panose="020B0604020202020204" pitchFamily="34" charset="0"/>
              <a:buChar char="•"/>
            </a:pPr>
            <a:r>
              <a:rPr lang="en-US" dirty="0"/>
              <a:t>Aircraft carriers serve as mobile airbases, enabling worldwide deployment without relying on foreign bases.</a:t>
            </a:r>
          </a:p>
          <a:p>
            <a:pPr marL="742950" lvl="1" indent="-285750">
              <a:buFont typeface="Arial" panose="020B0604020202020204" pitchFamily="34" charset="0"/>
              <a:buChar char="•"/>
            </a:pPr>
            <a:r>
              <a:rPr lang="en-US" dirty="0"/>
              <a:t>Navy aviation supports amphibious assaults and naval blockades.</a:t>
            </a:r>
          </a:p>
          <a:p>
            <a:endParaRPr lang="en-US" b="1" dirty="0"/>
          </a:p>
          <a:p>
            <a:r>
              <a:rPr lang="en-US" b="1" dirty="0"/>
              <a:t>3. U.S. Army</a:t>
            </a:r>
          </a:p>
          <a:p>
            <a:pPr>
              <a:buFont typeface="Arial" panose="020B0604020202020204" pitchFamily="34" charset="0"/>
              <a:buChar char="•"/>
            </a:pPr>
            <a:r>
              <a:rPr lang="en-US" b="1" dirty="0"/>
              <a:t>Primary Mission</a:t>
            </a:r>
            <a:r>
              <a:rPr lang="en-US" dirty="0"/>
              <a:t>: Tactical aviation support for ground forces, including transport, reconnaissance, and attack operations.</a:t>
            </a:r>
          </a:p>
          <a:p>
            <a:pPr>
              <a:buFont typeface="Arial" panose="020B0604020202020204" pitchFamily="34" charset="0"/>
              <a:buChar char="•"/>
            </a:pPr>
            <a:r>
              <a:rPr lang="en-US" b="1" dirty="0"/>
              <a:t>Aircraft Types</a:t>
            </a:r>
            <a:r>
              <a:rPr lang="en-US" dirty="0"/>
              <a:t>:</a:t>
            </a:r>
          </a:p>
          <a:p>
            <a:pPr marL="742950" lvl="1" indent="-285750">
              <a:buFont typeface="Arial" panose="020B0604020202020204" pitchFamily="34" charset="0"/>
              <a:buChar char="•"/>
            </a:pPr>
            <a:r>
              <a:rPr lang="en-US" b="1" dirty="0"/>
              <a:t>Attack Helicopters</a:t>
            </a:r>
            <a:r>
              <a:rPr lang="en-US" dirty="0"/>
              <a:t>: AH-64 Apache (close air support and anti-tank missions).</a:t>
            </a:r>
          </a:p>
          <a:p>
            <a:pPr marL="742950" lvl="1" indent="-285750">
              <a:buFont typeface="Arial" panose="020B0604020202020204" pitchFamily="34" charset="0"/>
              <a:buChar char="•"/>
            </a:pPr>
            <a:r>
              <a:rPr lang="en-US" b="1" dirty="0"/>
              <a:t>Transport Helicopters</a:t>
            </a:r>
            <a:r>
              <a:rPr lang="en-US" dirty="0"/>
              <a:t>: UH-60 Black Hawk, CH-47 Chinook.</a:t>
            </a:r>
          </a:p>
          <a:p>
            <a:pPr marL="742950" lvl="1" indent="-285750">
              <a:buFont typeface="Arial" panose="020B0604020202020204" pitchFamily="34" charset="0"/>
              <a:buChar char="•"/>
            </a:pPr>
            <a:r>
              <a:rPr lang="en-US" b="1" dirty="0"/>
              <a:t>Reconnaissance</a:t>
            </a:r>
            <a:r>
              <a:rPr lang="en-US" dirty="0"/>
              <a:t>: MQ-1C Gray Eagle drone and OH-58 Kiowa Warrior.</a:t>
            </a:r>
          </a:p>
          <a:p>
            <a:pPr marL="742950" lvl="1" indent="-285750">
              <a:buFont typeface="Arial" panose="020B0604020202020204" pitchFamily="34" charset="0"/>
              <a:buChar char="•"/>
            </a:pPr>
            <a:r>
              <a:rPr lang="en-US" b="1" dirty="0"/>
              <a:t>Fixed-Wing Aircraft</a:t>
            </a:r>
            <a:r>
              <a:rPr lang="en-US" dirty="0"/>
              <a:t>: C-12 Huron and other light transport and reconnaissance planes.</a:t>
            </a:r>
          </a:p>
          <a:p>
            <a:pPr>
              <a:buFont typeface="Arial" panose="020B0604020202020204" pitchFamily="34" charset="0"/>
              <a:buChar char="•"/>
            </a:pPr>
            <a:r>
              <a:rPr lang="en-US" b="1" dirty="0"/>
              <a:t>Specialized Units</a:t>
            </a:r>
            <a:r>
              <a:rPr lang="en-US" dirty="0"/>
              <a:t>:</a:t>
            </a:r>
          </a:p>
          <a:p>
            <a:pPr marL="742950" lvl="1" indent="-285750">
              <a:buFont typeface="Arial" panose="020B0604020202020204" pitchFamily="34" charset="0"/>
              <a:buChar char="•"/>
            </a:pPr>
            <a:r>
              <a:rPr lang="en-US" dirty="0"/>
              <a:t>The Army’s 160th Special Operations Aviation Regiment (SOAR), also known as the “Night Stalkers,” specializes in nighttime and low-level operations for special forces.</a:t>
            </a:r>
          </a:p>
          <a:p>
            <a:endParaRPr lang="en-US" b="1" dirty="0"/>
          </a:p>
          <a:p>
            <a:r>
              <a:rPr lang="en-US" b="1" dirty="0"/>
              <a:t>4. U.S. Marine Corps</a:t>
            </a:r>
          </a:p>
          <a:p>
            <a:pPr>
              <a:buFont typeface="Arial" panose="020B0604020202020204" pitchFamily="34" charset="0"/>
              <a:buChar char="•"/>
            </a:pPr>
            <a:r>
              <a:rPr lang="en-US" b="1" dirty="0"/>
              <a:t>Primary Mission</a:t>
            </a:r>
            <a:r>
              <a:rPr lang="en-US" dirty="0"/>
              <a:t>: Close air support for ground forces, expeditionary operations, and amphibious warfare.</a:t>
            </a:r>
          </a:p>
          <a:p>
            <a:pPr>
              <a:buFont typeface="Arial" panose="020B0604020202020204" pitchFamily="34" charset="0"/>
              <a:buChar char="•"/>
            </a:pPr>
            <a:r>
              <a:rPr lang="en-US" b="1" dirty="0"/>
              <a:t>Aircraft Types</a:t>
            </a:r>
            <a:r>
              <a:rPr lang="en-US" dirty="0"/>
              <a:t>:</a:t>
            </a:r>
          </a:p>
          <a:p>
            <a:pPr marL="742950" lvl="1" indent="-285750">
              <a:buFont typeface="Arial" panose="020B0604020202020204" pitchFamily="34" charset="0"/>
              <a:buChar char="•"/>
            </a:pPr>
            <a:r>
              <a:rPr lang="en-US" b="1" dirty="0"/>
              <a:t>Fixed-Wing Fighters</a:t>
            </a:r>
            <a:r>
              <a:rPr lang="en-US" dirty="0"/>
              <a:t>: F-35B Lightning II (short takeoff/vertical landing) for close air support.</a:t>
            </a:r>
          </a:p>
          <a:p>
            <a:pPr marL="742950" lvl="1" indent="-285750">
              <a:buFont typeface="Arial" panose="020B0604020202020204" pitchFamily="34" charset="0"/>
              <a:buChar char="•"/>
            </a:pPr>
            <a:r>
              <a:rPr lang="en-US" b="1" dirty="0"/>
              <a:t>Rotary-Wing Aircraft</a:t>
            </a:r>
            <a:r>
              <a:rPr lang="en-US" dirty="0"/>
              <a:t>: AH-1Z Viper (attack helicopter), CH-53E Super Stallion (heavy-lift transport).</a:t>
            </a:r>
          </a:p>
          <a:p>
            <a:pPr marL="742950" lvl="1" indent="-285750">
              <a:buFont typeface="Arial" panose="020B0604020202020204" pitchFamily="34" charset="0"/>
              <a:buChar char="•"/>
            </a:pPr>
            <a:r>
              <a:rPr lang="en-US" b="1" dirty="0"/>
              <a:t>Tiltrotor Aircraft</a:t>
            </a:r>
            <a:r>
              <a:rPr lang="en-US" dirty="0"/>
              <a:t>: MV-22 Osprey (vertical takeoff and landing, troop and cargo transport).</a:t>
            </a:r>
          </a:p>
          <a:p>
            <a:pPr>
              <a:buFont typeface="Arial" panose="020B0604020202020204" pitchFamily="34" charset="0"/>
              <a:buChar char="•"/>
            </a:pPr>
            <a:r>
              <a:rPr lang="en-US" b="1" dirty="0"/>
              <a:t>Unique Role</a:t>
            </a:r>
            <a:r>
              <a:rPr lang="en-US" dirty="0"/>
              <a:t>:</a:t>
            </a:r>
          </a:p>
          <a:p>
            <a:pPr marL="742950" lvl="1" indent="-285750">
              <a:buFont typeface="Arial" panose="020B0604020202020204" pitchFamily="34" charset="0"/>
              <a:buChar char="•"/>
            </a:pPr>
            <a:r>
              <a:rPr lang="en-US" dirty="0"/>
              <a:t>Marine Corps aviation focuses on integrated air-ground combat, supporting Marine ground forces during amphibious assaults and rapid deployment missions.</a:t>
            </a:r>
          </a:p>
          <a:p>
            <a:endParaRPr lang="en-US" b="1" dirty="0"/>
          </a:p>
          <a:p>
            <a:r>
              <a:rPr lang="en-US" b="1" dirty="0"/>
              <a:t>5. U.S. Coast Guard</a:t>
            </a:r>
          </a:p>
          <a:p>
            <a:pPr>
              <a:buFont typeface="Arial" panose="020B0604020202020204" pitchFamily="34" charset="0"/>
              <a:buChar char="•"/>
            </a:pPr>
            <a:r>
              <a:rPr lang="en-US" b="1" dirty="0"/>
              <a:t>Primary Mission</a:t>
            </a:r>
            <a:r>
              <a:rPr lang="en-US" dirty="0"/>
              <a:t>: Search and rescue (SAR), law enforcement, environmental protection, and maritime security.</a:t>
            </a:r>
          </a:p>
          <a:p>
            <a:pPr>
              <a:buFont typeface="Arial" panose="020B0604020202020204" pitchFamily="34" charset="0"/>
              <a:buChar char="•"/>
            </a:pPr>
            <a:r>
              <a:rPr lang="en-US" b="1" dirty="0"/>
              <a:t>Aircraft Types</a:t>
            </a:r>
            <a:r>
              <a:rPr lang="en-US" dirty="0"/>
              <a:t>:</a:t>
            </a:r>
          </a:p>
          <a:p>
            <a:pPr marL="742950" lvl="1" indent="-285750">
              <a:buFont typeface="Arial" panose="020B0604020202020204" pitchFamily="34" charset="0"/>
              <a:buChar char="•"/>
            </a:pPr>
            <a:r>
              <a:rPr lang="en-US" b="1" dirty="0"/>
              <a:t>Fixed-Wing Aircraft</a:t>
            </a:r>
            <a:r>
              <a:rPr lang="en-US" dirty="0"/>
              <a:t>: HC-130J Super Hercules (long-range surveillance and transport).</a:t>
            </a:r>
          </a:p>
          <a:p>
            <a:pPr marL="742950" lvl="1" indent="-285750">
              <a:buFont typeface="Arial" panose="020B0604020202020204" pitchFamily="34" charset="0"/>
              <a:buChar char="•"/>
            </a:pPr>
            <a:r>
              <a:rPr lang="en-US" b="1" dirty="0"/>
              <a:t>Helicopters</a:t>
            </a:r>
            <a:r>
              <a:rPr lang="en-US" dirty="0"/>
              <a:t>: MH-65 Dolphin, MH-60 Jayhawk (SAR and law enforcement).</a:t>
            </a:r>
          </a:p>
          <a:p>
            <a:pPr marL="742950" lvl="1" indent="-285750">
              <a:buFont typeface="Arial" panose="020B0604020202020204" pitchFamily="34" charset="0"/>
              <a:buChar char="•"/>
            </a:pPr>
            <a:r>
              <a:rPr lang="en-US" b="1" dirty="0"/>
              <a:t>Unmanned Aerial Systems</a:t>
            </a:r>
            <a:r>
              <a:rPr lang="en-US" dirty="0"/>
              <a:t>: Drones used for reconnaissance and border patrol.</a:t>
            </a:r>
          </a:p>
          <a:p>
            <a:pPr>
              <a:buFont typeface="Arial" panose="020B0604020202020204" pitchFamily="34" charset="0"/>
              <a:buChar char="•"/>
            </a:pPr>
            <a:r>
              <a:rPr lang="en-US" b="1" dirty="0"/>
              <a:t>Specialized Missions</a:t>
            </a:r>
            <a:r>
              <a:rPr lang="en-US" dirty="0"/>
              <a:t>:</a:t>
            </a:r>
          </a:p>
          <a:p>
            <a:pPr marL="742950" lvl="1" indent="-285750">
              <a:buFont typeface="Arial" panose="020B0604020202020204" pitchFamily="34" charset="0"/>
              <a:buChar char="•"/>
            </a:pPr>
            <a:r>
              <a:rPr lang="en-US" dirty="0"/>
              <a:t>Conducting drug interdiction, fisheries enforcement, and homeland security missions.</a:t>
            </a:r>
          </a:p>
          <a:p>
            <a:pPr marL="742950" lvl="1" indent="-285750">
              <a:buFont typeface="Arial" panose="020B0604020202020204" pitchFamily="34" charset="0"/>
              <a:buChar char="•"/>
            </a:pPr>
            <a:r>
              <a:rPr lang="en-US" dirty="0"/>
              <a:t>Responding to natural disasters and maritime emergencies.</a:t>
            </a:r>
          </a:p>
          <a:p>
            <a:endParaRPr lang="en-US" b="1" dirty="0"/>
          </a:p>
          <a:p>
            <a:r>
              <a:rPr lang="en-US" b="1" dirty="0"/>
              <a:t>How Scouts Can Learn More</a:t>
            </a:r>
          </a:p>
          <a:p>
            <a:pPr>
              <a:buFont typeface="+mj-lt"/>
              <a:buAutoNum type="arabicPeriod"/>
            </a:pPr>
            <a:r>
              <a:rPr lang="en-US" b="1" dirty="0"/>
              <a:t>Visit Military Bases or Aviation Facilities</a:t>
            </a:r>
            <a:r>
              <a:rPr lang="en-US" dirty="0"/>
              <a:t>:</a:t>
            </a:r>
          </a:p>
          <a:p>
            <a:pPr marL="742950" lvl="1" indent="-285750">
              <a:buFont typeface="+mj-lt"/>
              <a:buAutoNum type="arabicPeriod"/>
            </a:pPr>
            <a:r>
              <a:rPr lang="en-US" dirty="0"/>
              <a:t>Many military installations host open house events or airshows where Scouts can see aircraft up close.</a:t>
            </a:r>
          </a:p>
          <a:p>
            <a:pPr marL="742950" lvl="1" indent="-285750">
              <a:buFont typeface="+mj-lt"/>
              <a:buAutoNum type="arabicPeriod"/>
            </a:pPr>
            <a:r>
              <a:rPr lang="en-US" dirty="0"/>
              <a:t>Request tours through Public Affairs Offices at local bases.</a:t>
            </a:r>
          </a:p>
          <a:p>
            <a:pPr>
              <a:buFont typeface="+mj-lt"/>
              <a:buAutoNum type="arabicPeriod"/>
            </a:pPr>
            <a:r>
              <a:rPr lang="en-US" b="1" dirty="0"/>
              <a:t>Participate in Youth Programs</a:t>
            </a:r>
            <a:r>
              <a:rPr lang="en-US" dirty="0"/>
              <a:t>:</a:t>
            </a:r>
          </a:p>
          <a:p>
            <a:pPr marL="742950" lvl="1" indent="-285750">
              <a:buFont typeface="+mj-lt"/>
              <a:buAutoNum type="arabicPeriod"/>
            </a:pPr>
            <a:r>
              <a:rPr lang="en-US" dirty="0"/>
              <a:t>Programs like the Civil Air Patrol Cadet Program and Naval Sea Cadets offer aviation-related experiences for youth.</a:t>
            </a:r>
          </a:p>
          <a:p>
            <a:pPr marL="742950" lvl="1" indent="-285750">
              <a:buFont typeface="+mj-lt"/>
              <a:buAutoNum type="arabicPeriod"/>
            </a:pPr>
            <a:r>
              <a:rPr lang="en-US" dirty="0"/>
              <a:t>Junior Reserve Officers’ Training Corps (JROTC) often includes aviation education.</a:t>
            </a:r>
          </a:p>
          <a:p>
            <a:pPr>
              <a:buFont typeface="+mj-lt"/>
              <a:buAutoNum type="arabicPeriod"/>
            </a:pPr>
            <a:r>
              <a:rPr lang="en-US" b="1" dirty="0"/>
              <a:t>Attend Airshows or Museum Exhibits</a:t>
            </a:r>
            <a:r>
              <a:rPr lang="en-US" dirty="0"/>
              <a:t>:</a:t>
            </a:r>
          </a:p>
          <a:p>
            <a:pPr marL="742950" lvl="1" indent="-285750">
              <a:buFont typeface="+mj-lt"/>
              <a:buAutoNum type="arabicPeriod"/>
            </a:pPr>
            <a:r>
              <a:rPr lang="en-US" dirty="0"/>
              <a:t>Visit military aviation museums (e.g., the National Museum of the U.S. Air Force, Naval Aviation Museum) to explore aircraft and learn about the branches.</a:t>
            </a:r>
          </a:p>
          <a:p>
            <a:r>
              <a:rPr lang="en-US" dirty="0" err="1"/>
              <a:t>ideos</a:t>
            </a:r>
            <a:r>
              <a:rPr lang="en-US" dirty="0"/>
              <a:t>!</a:t>
            </a:r>
          </a:p>
        </p:txBody>
      </p:sp>
      <p:sp>
        <p:nvSpPr>
          <p:cNvPr id="4" name="Slide Number Placeholder 3">
            <a:extLst>
              <a:ext uri="{FF2B5EF4-FFF2-40B4-BE49-F238E27FC236}">
                <a16:creationId xmlns:a16="http://schemas.microsoft.com/office/drawing/2014/main" id="{49F32929-76C8-96C2-8D22-B46383F7A637}"/>
              </a:ext>
            </a:extLst>
          </p:cNvPr>
          <p:cNvSpPr>
            <a:spLocks noGrp="1"/>
          </p:cNvSpPr>
          <p:nvPr>
            <p:ph type="sldNum" sz="quarter" idx="5"/>
          </p:nvPr>
        </p:nvSpPr>
        <p:spPr/>
        <p:txBody>
          <a:bodyPr/>
          <a:lstStyle/>
          <a:p>
            <a:fld id="{831C6D8E-FEC4-4BA3-A045-EFCE94843474}" type="slidenum">
              <a:rPr lang="en-US" smtClean="0"/>
              <a:t>3</a:t>
            </a:fld>
            <a:endParaRPr lang="en-US"/>
          </a:p>
        </p:txBody>
      </p:sp>
    </p:spTree>
    <p:extLst>
      <p:ext uri="{BB962C8B-B14F-4D97-AF65-F5344CB8AC3E}">
        <p14:creationId xmlns:p14="http://schemas.microsoft.com/office/powerpoint/2010/main" val="3227218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57CE2-722A-DFEA-7D22-6091A4496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EA108-5C55-AB0A-8B91-373E17458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020E4-5CEA-8CAC-9D5A-3146D6BE7F03}"/>
              </a:ext>
            </a:extLst>
          </p:cNvPr>
          <p:cNvSpPr>
            <a:spLocks noGrp="1"/>
          </p:cNvSpPr>
          <p:nvPr>
            <p:ph type="body" idx="1"/>
          </p:nvPr>
        </p:nvSpPr>
        <p:spPr/>
        <p:txBody>
          <a:bodyPr/>
          <a:lstStyle/>
          <a:p>
            <a:r>
              <a:rPr lang="en-US" dirty="0"/>
              <a:t>Visiting an aviation museum is a fantastic way for Scouts to explore the history, technology, and significance of aviation in a hands-on and engaging environment. Here's how to plan a visit and make it educational and fun:</a:t>
            </a:r>
          </a:p>
          <a:p>
            <a:endParaRPr lang="en-US" dirty="0"/>
          </a:p>
          <a:p>
            <a:r>
              <a:rPr lang="en-US" b="1" dirty="0"/>
              <a:t>Steps to Organize the Visit</a:t>
            </a:r>
          </a:p>
          <a:p>
            <a:endParaRPr lang="en-US" b="1" dirty="0"/>
          </a:p>
          <a:p>
            <a:pPr>
              <a:buFont typeface="+mj-lt"/>
              <a:buAutoNum type="arabicPeriod"/>
            </a:pPr>
            <a:r>
              <a:rPr lang="en-US" b="1" dirty="0"/>
              <a:t>Find a Nearby Aviation Museum</a:t>
            </a:r>
            <a:endParaRPr lang="en-US" dirty="0"/>
          </a:p>
          <a:p>
            <a:pPr marL="742950" lvl="1" indent="-285750">
              <a:buFont typeface="+mj-lt"/>
              <a:buAutoNum type="arabicPeriod"/>
            </a:pPr>
            <a:r>
              <a:rPr lang="en-US" dirty="0"/>
              <a:t>Use directories like the </a:t>
            </a:r>
            <a:r>
              <a:rPr lang="en-US" dirty="0">
                <a:hlinkClick r:id="rId3"/>
              </a:rPr>
              <a:t>Smithsonian Affiliations</a:t>
            </a:r>
            <a:r>
              <a:rPr lang="en-US" dirty="0"/>
              <a:t> or search for local museums that focus on aviation or aerospace.</a:t>
            </a:r>
          </a:p>
          <a:p>
            <a:pPr marL="742950" lvl="1" indent="-285750">
              <a:buFont typeface="+mj-lt"/>
              <a:buAutoNum type="arabicPeriod"/>
            </a:pPr>
            <a:r>
              <a:rPr lang="en-US" dirty="0"/>
              <a:t>Popular examples include:</a:t>
            </a:r>
          </a:p>
          <a:p>
            <a:pPr marL="1143000" lvl="2" indent="-228600">
              <a:buFont typeface="+mj-lt"/>
              <a:buAutoNum type="arabicPeriod"/>
            </a:pPr>
            <a:r>
              <a:rPr lang="en-US" b="1" dirty="0"/>
              <a:t>National Air and Space Museum</a:t>
            </a:r>
            <a:r>
              <a:rPr lang="en-US" dirty="0"/>
              <a:t> (Washington, D.C.)</a:t>
            </a:r>
          </a:p>
          <a:p>
            <a:pPr marL="1143000" lvl="2" indent="-228600">
              <a:buFont typeface="+mj-lt"/>
              <a:buAutoNum type="arabicPeriod"/>
            </a:pPr>
            <a:r>
              <a:rPr lang="en-US" b="1" dirty="0"/>
              <a:t>EAA Aviation Museum</a:t>
            </a:r>
            <a:r>
              <a:rPr lang="en-US" dirty="0"/>
              <a:t> (Oshkosh, WI)</a:t>
            </a:r>
          </a:p>
          <a:p>
            <a:pPr marL="1143000" lvl="2" indent="-228600">
              <a:buFont typeface="+mj-lt"/>
              <a:buAutoNum type="arabicPeriod"/>
            </a:pPr>
            <a:r>
              <a:rPr lang="en-US" b="1" dirty="0"/>
              <a:t>National Museum of the U.S. Air Force</a:t>
            </a:r>
            <a:r>
              <a:rPr lang="en-US" dirty="0"/>
              <a:t> (Dayton, OH)</a:t>
            </a:r>
          </a:p>
          <a:p>
            <a:pPr marL="1143000" lvl="2" indent="-228600">
              <a:buFont typeface="+mj-lt"/>
              <a:buAutoNum type="arabicPeriod"/>
            </a:pPr>
            <a:r>
              <a:rPr lang="en-US" b="1" dirty="0"/>
              <a:t>Intrepid Sea, Air &amp; Space Museum</a:t>
            </a:r>
            <a:r>
              <a:rPr lang="en-US" dirty="0"/>
              <a:t> (New York, NY)</a:t>
            </a:r>
          </a:p>
          <a:p>
            <a:pPr marL="1143000" lvl="2" indent="-228600">
              <a:buFont typeface="+mj-lt"/>
              <a:buAutoNum type="arabicPeriod"/>
            </a:pPr>
            <a:r>
              <a:rPr lang="en-US" b="1" dirty="0"/>
              <a:t>Sullenberger Aviation Museum </a:t>
            </a:r>
            <a:r>
              <a:rPr lang="en-US" dirty="0"/>
              <a:t>(Charlotte, NC</a:t>
            </a:r>
          </a:p>
          <a:p>
            <a:pPr marL="1143000" lvl="2" indent="-228600">
              <a:buFont typeface="+mj-lt"/>
              <a:buAutoNum type="arabicPeriod"/>
            </a:pPr>
            <a:r>
              <a:rPr lang="en-US" b="1" dirty="0"/>
              <a:t>Smaller local museums</a:t>
            </a:r>
            <a:r>
              <a:rPr lang="en-US" dirty="0"/>
              <a:t> like regional airfield museums or state aviation history museums.</a:t>
            </a:r>
          </a:p>
          <a:p>
            <a:pPr>
              <a:buFont typeface="+mj-lt"/>
              <a:buAutoNum type="arabicPeriod"/>
            </a:pPr>
            <a:endParaRPr lang="en-US" b="1" dirty="0"/>
          </a:p>
          <a:p>
            <a:pPr>
              <a:buFont typeface="+mj-lt"/>
              <a:buAutoNum type="arabicPeriod"/>
            </a:pPr>
            <a:r>
              <a:rPr lang="en-US" b="1" dirty="0"/>
              <a:t>Contact the Museum</a:t>
            </a:r>
            <a:endParaRPr lang="en-US" dirty="0"/>
          </a:p>
          <a:p>
            <a:pPr marL="742950" lvl="1" indent="-285750">
              <a:buFont typeface="+mj-lt"/>
              <a:buAutoNum type="arabicPeriod"/>
            </a:pPr>
            <a:r>
              <a:rPr lang="en-US" b="1" dirty="0"/>
              <a:t>Group Tours</a:t>
            </a:r>
            <a:r>
              <a:rPr lang="en-US" dirty="0"/>
              <a:t>:</a:t>
            </a:r>
          </a:p>
          <a:p>
            <a:pPr marL="1143000" lvl="2" indent="-228600">
              <a:buFont typeface="+mj-lt"/>
              <a:buAutoNum type="arabicPeriod"/>
            </a:pPr>
            <a:r>
              <a:rPr lang="en-US" dirty="0"/>
              <a:t>Inquire about Scout-friendly group tours, docent-led programs, or specialized activities.</a:t>
            </a:r>
          </a:p>
          <a:p>
            <a:pPr marL="742950" lvl="1" indent="-285750">
              <a:buFont typeface="+mj-lt"/>
              <a:buAutoNum type="arabicPeriod"/>
            </a:pPr>
            <a:r>
              <a:rPr lang="en-US" b="1" dirty="0"/>
              <a:t>Hands-On Exhibits</a:t>
            </a:r>
            <a:r>
              <a:rPr lang="en-US" dirty="0"/>
              <a:t>:</a:t>
            </a:r>
          </a:p>
          <a:p>
            <a:pPr marL="1143000" lvl="2" indent="-228600">
              <a:buFont typeface="+mj-lt"/>
              <a:buAutoNum type="arabicPeriod"/>
            </a:pPr>
            <a:r>
              <a:rPr lang="en-US" dirty="0"/>
              <a:t>Ask about flight simulators, aircraft walk-throughs, or interactive displays.</a:t>
            </a:r>
          </a:p>
          <a:p>
            <a:pPr marL="742950" lvl="1" indent="-285750">
              <a:buFont typeface="+mj-lt"/>
              <a:buAutoNum type="arabicPeriod"/>
            </a:pPr>
            <a:r>
              <a:rPr lang="en-US" b="1" dirty="0"/>
              <a:t>Workshops and Programs</a:t>
            </a:r>
            <a:r>
              <a:rPr lang="en-US" dirty="0"/>
              <a:t>:</a:t>
            </a:r>
          </a:p>
          <a:p>
            <a:pPr marL="1143000" lvl="2" indent="-228600">
              <a:buFont typeface="+mj-lt"/>
              <a:buAutoNum type="arabicPeriod"/>
            </a:pPr>
            <a:r>
              <a:rPr lang="en-US" dirty="0"/>
              <a:t>Some museums offer STEM workshops or merit badge-specific activities.</a:t>
            </a:r>
          </a:p>
          <a:p>
            <a:pPr>
              <a:buFont typeface="+mj-lt"/>
              <a:buAutoNum type="arabicPeriod"/>
            </a:pPr>
            <a:endParaRPr lang="en-US" b="1" dirty="0"/>
          </a:p>
          <a:p>
            <a:pPr>
              <a:buFont typeface="+mj-lt"/>
              <a:buAutoNum type="arabicPeriod"/>
            </a:pPr>
            <a:r>
              <a:rPr lang="en-US" b="1" dirty="0"/>
              <a:t>Prepare Scouts for the Visit</a:t>
            </a:r>
            <a:endParaRPr lang="en-US" dirty="0"/>
          </a:p>
          <a:p>
            <a:pPr marL="742950" lvl="1" indent="-285750">
              <a:buFont typeface="+mj-lt"/>
              <a:buAutoNum type="arabicPeriod"/>
            </a:pPr>
            <a:r>
              <a:rPr lang="en-US" b="1" dirty="0"/>
              <a:t>Set Learning Goals</a:t>
            </a:r>
            <a:r>
              <a:rPr lang="en-US" dirty="0"/>
              <a:t>:</a:t>
            </a:r>
          </a:p>
          <a:p>
            <a:pPr marL="1143000" lvl="2" indent="-228600">
              <a:buFont typeface="+mj-lt"/>
              <a:buAutoNum type="arabicPeriod"/>
            </a:pPr>
            <a:r>
              <a:rPr lang="en-US" dirty="0"/>
              <a:t>Focus on topics like the evolution of aircraft, aviation pioneers, or how aviation impacts everyday life.</a:t>
            </a:r>
          </a:p>
          <a:p>
            <a:pPr marL="742950" lvl="1" indent="-285750">
              <a:buFont typeface="+mj-lt"/>
              <a:buAutoNum type="arabicPeriod"/>
            </a:pPr>
            <a:r>
              <a:rPr lang="en-US" b="1" dirty="0"/>
              <a:t>Assign Roles</a:t>
            </a:r>
            <a:r>
              <a:rPr lang="en-US" dirty="0"/>
              <a:t>:</a:t>
            </a:r>
          </a:p>
          <a:p>
            <a:pPr marL="1143000" lvl="2" indent="-228600">
              <a:buFont typeface="+mj-lt"/>
              <a:buAutoNum type="arabicPeriod"/>
            </a:pPr>
            <a:r>
              <a:rPr lang="en-US" dirty="0"/>
              <a:t>Have Scouts prepare questions to ask docents or assign them to document specific exhibits.</a:t>
            </a:r>
          </a:p>
          <a:p>
            <a:endParaRPr lang="en-US" b="1" dirty="0"/>
          </a:p>
          <a:p>
            <a:r>
              <a:rPr lang="en-US" b="1" dirty="0"/>
              <a:t>Tour Structure and Key Activities</a:t>
            </a:r>
          </a:p>
          <a:p>
            <a:r>
              <a:rPr lang="en-US" b="1" dirty="0"/>
              <a:t>1. Museum Orientation (15–20 minutes)</a:t>
            </a:r>
          </a:p>
          <a:p>
            <a:pPr>
              <a:buFont typeface="Arial" panose="020B0604020202020204" pitchFamily="34" charset="0"/>
              <a:buChar char="•"/>
            </a:pPr>
            <a:r>
              <a:rPr lang="en-US" b="1" dirty="0"/>
              <a:t>Welcome and Overview</a:t>
            </a:r>
            <a:r>
              <a:rPr lang="en-US" dirty="0"/>
              <a:t>:</a:t>
            </a:r>
          </a:p>
          <a:p>
            <a:pPr marL="742950" lvl="1" indent="-285750">
              <a:buFont typeface="Arial" panose="020B0604020202020204" pitchFamily="34" charset="0"/>
              <a:buChar char="•"/>
            </a:pPr>
            <a:r>
              <a:rPr lang="en-US" dirty="0"/>
              <a:t>A docent or guide introduces the museum’s mission, layout, and highlights.</a:t>
            </a:r>
          </a:p>
          <a:p>
            <a:pPr>
              <a:buFont typeface="Arial" panose="020B0604020202020204" pitchFamily="34" charset="0"/>
              <a:buChar char="•"/>
            </a:pPr>
            <a:r>
              <a:rPr lang="en-US" b="1" dirty="0"/>
              <a:t>Safety and Etiquette</a:t>
            </a:r>
            <a:r>
              <a:rPr lang="en-US" dirty="0"/>
              <a:t>:</a:t>
            </a:r>
          </a:p>
          <a:p>
            <a:pPr marL="742950" lvl="1" indent="-285750">
              <a:buFont typeface="Arial" panose="020B0604020202020204" pitchFamily="34" charset="0"/>
              <a:buChar char="•"/>
            </a:pPr>
            <a:r>
              <a:rPr lang="en-US" dirty="0"/>
              <a:t>Remind Scouts to respect exhibits and follow museum rules (e.g., no touching unless allowed).</a:t>
            </a:r>
          </a:p>
          <a:p>
            <a:endParaRPr lang="en-US" b="1" dirty="0"/>
          </a:p>
          <a:p>
            <a:r>
              <a:rPr lang="en-US" b="1" dirty="0"/>
              <a:t>2. Thematic Exhibits Tour (45–60 minutes)</a:t>
            </a:r>
          </a:p>
          <a:p>
            <a:pPr>
              <a:buFont typeface="Arial" panose="020B0604020202020204" pitchFamily="34" charset="0"/>
              <a:buChar char="•"/>
            </a:pPr>
            <a:r>
              <a:rPr lang="en-US" b="1" dirty="0"/>
              <a:t>Aircraft and Technology</a:t>
            </a:r>
            <a:r>
              <a:rPr lang="en-US" dirty="0"/>
              <a:t>:</a:t>
            </a:r>
          </a:p>
          <a:p>
            <a:pPr marL="742950" lvl="1" indent="-285750">
              <a:buFont typeface="Arial" panose="020B0604020202020204" pitchFamily="34" charset="0"/>
              <a:buChar char="•"/>
            </a:pPr>
            <a:r>
              <a:rPr lang="en-US" dirty="0"/>
              <a:t>Walk through displays of historical and modern aircraft.</a:t>
            </a:r>
          </a:p>
          <a:p>
            <a:pPr marL="742950" lvl="1" indent="-285750">
              <a:buFont typeface="Arial" panose="020B0604020202020204" pitchFamily="34" charset="0"/>
              <a:buChar char="•"/>
            </a:pPr>
            <a:r>
              <a:rPr lang="en-US" dirty="0"/>
              <a:t>Learn about significant milestones in aviation, such as the Wright brothers, World War I/II aviation, and the jet age.</a:t>
            </a:r>
          </a:p>
          <a:p>
            <a:pPr>
              <a:buFont typeface="Arial" panose="020B0604020202020204" pitchFamily="34" charset="0"/>
              <a:buChar char="•"/>
            </a:pPr>
            <a:r>
              <a:rPr lang="en-US" b="1" dirty="0"/>
              <a:t>Hands-On Experiences</a:t>
            </a:r>
            <a:r>
              <a:rPr lang="en-US" dirty="0"/>
              <a:t>:</a:t>
            </a:r>
          </a:p>
          <a:p>
            <a:pPr marL="742950" lvl="1" indent="-285750">
              <a:buFont typeface="Arial" panose="020B0604020202020204" pitchFamily="34" charset="0"/>
              <a:buChar char="•"/>
            </a:pPr>
            <a:r>
              <a:rPr lang="en-US" dirty="0"/>
              <a:t>Sit in cockpits (if allowed) or use interactive exhibits like flight simulators or VR experiences.</a:t>
            </a:r>
          </a:p>
          <a:p>
            <a:pPr marL="742950" lvl="1" indent="-285750">
              <a:buFont typeface="Arial" panose="020B0604020202020204" pitchFamily="34" charset="0"/>
              <a:buChar char="•"/>
            </a:pPr>
            <a:r>
              <a:rPr lang="en-US" dirty="0"/>
              <a:t>Examine the mechanics of aircraft engines, navigation tools, or aerodynamics demonstrations.</a:t>
            </a:r>
          </a:p>
          <a:p>
            <a:endParaRPr lang="en-US" b="1" dirty="0"/>
          </a:p>
          <a:p>
            <a:r>
              <a:rPr lang="en-US" b="1" dirty="0"/>
              <a:t>3. Aviation Pioneers and Careers (20 minutes)</a:t>
            </a:r>
          </a:p>
          <a:p>
            <a:pPr>
              <a:buFont typeface="Arial" panose="020B0604020202020204" pitchFamily="34" charset="0"/>
              <a:buChar char="•"/>
            </a:pPr>
            <a:r>
              <a:rPr lang="en-US" b="1" dirty="0"/>
              <a:t>Stories of Aviators</a:t>
            </a:r>
            <a:r>
              <a:rPr lang="en-US" dirty="0"/>
              <a:t>:</a:t>
            </a:r>
          </a:p>
          <a:p>
            <a:pPr marL="742950" lvl="1" indent="-285750">
              <a:buFont typeface="Arial" panose="020B0604020202020204" pitchFamily="34" charset="0"/>
              <a:buChar char="•"/>
            </a:pPr>
            <a:r>
              <a:rPr lang="en-US" dirty="0"/>
              <a:t>Highlight individuals like Amelia Earhart, Charles Lindbergh, or modern astronauts.</a:t>
            </a:r>
          </a:p>
          <a:p>
            <a:pPr>
              <a:buFont typeface="Arial" panose="020B0604020202020204" pitchFamily="34" charset="0"/>
              <a:buChar char="•"/>
            </a:pPr>
            <a:r>
              <a:rPr lang="en-US" b="1" dirty="0"/>
              <a:t>Careers in Aviation</a:t>
            </a:r>
            <a:r>
              <a:rPr lang="en-US" dirty="0"/>
              <a:t>:</a:t>
            </a:r>
          </a:p>
          <a:p>
            <a:pPr marL="742950" lvl="1" indent="-285750">
              <a:buFont typeface="Arial" panose="020B0604020202020204" pitchFamily="34" charset="0"/>
              <a:buChar char="•"/>
            </a:pPr>
            <a:r>
              <a:rPr lang="en-US" dirty="0"/>
              <a:t>Discuss how the museum inspires young people to explore careers in aviation or aerospace.</a:t>
            </a:r>
          </a:p>
          <a:p>
            <a:endParaRPr lang="en-US" b="1" dirty="0"/>
          </a:p>
          <a:p>
            <a:r>
              <a:rPr lang="en-US" b="1" dirty="0"/>
              <a:t>4. Special Features (Optional)</a:t>
            </a:r>
          </a:p>
          <a:p>
            <a:pPr>
              <a:buFont typeface="Arial" panose="020B0604020202020204" pitchFamily="34" charset="0"/>
              <a:buChar char="•"/>
            </a:pPr>
            <a:r>
              <a:rPr lang="en-US" b="1" dirty="0"/>
              <a:t>Live Demonstrations</a:t>
            </a:r>
            <a:r>
              <a:rPr lang="en-US" dirty="0"/>
              <a:t>:</a:t>
            </a:r>
          </a:p>
          <a:p>
            <a:pPr marL="742950" lvl="1" indent="-285750">
              <a:buFont typeface="Arial" panose="020B0604020202020204" pitchFamily="34" charset="0"/>
              <a:buChar char="•"/>
            </a:pPr>
            <a:r>
              <a:rPr lang="en-US" dirty="0"/>
              <a:t>Some museums have live aircraft demonstrations or restoration workshops – ask in advance, and perhaps even plan around special events!</a:t>
            </a:r>
          </a:p>
          <a:p>
            <a:pPr>
              <a:buFont typeface="Arial" panose="020B0604020202020204" pitchFamily="34" charset="0"/>
              <a:buChar char="•"/>
            </a:pPr>
            <a:r>
              <a:rPr lang="en-US" b="1" dirty="0"/>
              <a:t>Temporary Exhibits</a:t>
            </a:r>
            <a:r>
              <a:rPr lang="en-US" dirty="0"/>
              <a:t>:</a:t>
            </a:r>
          </a:p>
          <a:p>
            <a:pPr marL="742950" lvl="1" indent="-285750">
              <a:buFont typeface="Arial" panose="020B0604020202020204" pitchFamily="34" charset="0"/>
              <a:buChar char="•"/>
            </a:pPr>
            <a:r>
              <a:rPr lang="en-US" dirty="0"/>
              <a:t>Check for traveling exhibits that might align with Scout interests (e.g., space exploration or drone technology).</a:t>
            </a:r>
          </a:p>
          <a:p>
            <a:endParaRPr lang="en-US" b="1" dirty="0"/>
          </a:p>
          <a:p>
            <a:r>
              <a:rPr lang="en-US" b="1" dirty="0"/>
              <a:t>5. Scout Activities (30–45 minutes)</a:t>
            </a:r>
          </a:p>
          <a:p>
            <a:pPr>
              <a:buFont typeface="Arial" panose="020B0604020202020204" pitchFamily="34" charset="0"/>
              <a:buChar char="•"/>
            </a:pPr>
            <a:r>
              <a:rPr lang="en-US" b="1" dirty="0"/>
              <a:t>Scavenger Hunt</a:t>
            </a:r>
            <a:r>
              <a:rPr lang="en-US" dirty="0"/>
              <a:t>:</a:t>
            </a:r>
          </a:p>
          <a:p>
            <a:pPr marL="742950" lvl="1" indent="-285750">
              <a:buFont typeface="Arial" panose="020B0604020202020204" pitchFamily="34" charset="0"/>
              <a:buChar char="•"/>
            </a:pPr>
            <a:r>
              <a:rPr lang="en-US" dirty="0"/>
              <a:t>Create a checklist of key exhibits or facts for Scouts to find during the visit.</a:t>
            </a:r>
          </a:p>
          <a:p>
            <a:pPr>
              <a:buFont typeface="Arial" panose="020B0604020202020204" pitchFamily="34" charset="0"/>
              <a:buChar char="•"/>
            </a:pPr>
            <a:r>
              <a:rPr lang="en-US" b="1" dirty="0"/>
              <a:t>Group Discussions</a:t>
            </a:r>
            <a:r>
              <a:rPr lang="en-US" dirty="0"/>
              <a:t>:</a:t>
            </a:r>
          </a:p>
          <a:p>
            <a:pPr marL="742950" lvl="1" indent="-285750">
              <a:buFont typeface="Arial" panose="020B0604020202020204" pitchFamily="34" charset="0"/>
              <a:buChar char="•"/>
            </a:pPr>
            <a:r>
              <a:rPr lang="en-US" dirty="0"/>
              <a:t>Have Scouts identify their favorite aircraft and explain its historical significance.</a:t>
            </a:r>
          </a:p>
          <a:p>
            <a:pPr>
              <a:buFont typeface="Arial" panose="020B0604020202020204" pitchFamily="34" charset="0"/>
              <a:buChar char="•"/>
            </a:pPr>
            <a:r>
              <a:rPr lang="en-US" b="1" dirty="0"/>
              <a:t>Hands-On STEM Activity</a:t>
            </a:r>
            <a:r>
              <a:rPr lang="en-US" dirty="0"/>
              <a:t>:</a:t>
            </a:r>
          </a:p>
          <a:p>
            <a:pPr marL="742950" lvl="1" indent="-285750">
              <a:buFont typeface="Arial" panose="020B0604020202020204" pitchFamily="34" charset="0"/>
              <a:buChar char="•"/>
            </a:pPr>
            <a:r>
              <a:rPr lang="en-US" dirty="0"/>
              <a:t>Many museums offer STEM workshops, such as building model planes or learning about aerodynamics.</a:t>
            </a:r>
          </a:p>
          <a:p>
            <a:endParaRPr lang="en-US" b="1" dirty="0"/>
          </a:p>
          <a:p>
            <a:r>
              <a:rPr lang="en-US" b="1" dirty="0"/>
              <a:t>Wrap-Up and Reflection</a:t>
            </a:r>
          </a:p>
          <a:p>
            <a:pPr>
              <a:buFont typeface="Arial" panose="020B0604020202020204" pitchFamily="34" charset="0"/>
              <a:buChar char="•"/>
            </a:pPr>
            <a:r>
              <a:rPr lang="en-US" b="1" dirty="0"/>
              <a:t>Closing Discussion</a:t>
            </a:r>
            <a:r>
              <a:rPr lang="en-US" dirty="0"/>
              <a:t>:</a:t>
            </a:r>
          </a:p>
          <a:p>
            <a:pPr marL="742950" lvl="1" indent="-285750">
              <a:buFont typeface="Arial" panose="020B0604020202020204" pitchFamily="34" charset="0"/>
              <a:buChar char="•"/>
            </a:pPr>
            <a:r>
              <a:rPr lang="en-US" dirty="0"/>
              <a:t>Gather Scouts to share their favorite parts of the museum and what they learned.</a:t>
            </a:r>
          </a:p>
          <a:p>
            <a:pPr marL="742950" lvl="1" indent="-285750">
              <a:buFont typeface="Arial" panose="020B0604020202020204" pitchFamily="34" charset="0"/>
              <a:buChar char="•"/>
            </a:pPr>
            <a:r>
              <a:rPr lang="en-US" dirty="0"/>
              <a:t>Connect exhibits to Aviation merit badge requirements, such as aviation history, aircraft systems, or careers.</a:t>
            </a:r>
          </a:p>
          <a:p>
            <a:pPr>
              <a:buFont typeface="Arial" panose="020B0604020202020204" pitchFamily="34" charset="0"/>
              <a:buChar char="•"/>
            </a:pPr>
            <a:r>
              <a:rPr lang="en-US" b="1" dirty="0"/>
              <a:t>Thank You Notes</a:t>
            </a:r>
            <a:r>
              <a:rPr lang="en-US" dirty="0"/>
              <a:t>:</a:t>
            </a:r>
          </a:p>
          <a:p>
            <a:pPr marL="742950" lvl="1" indent="-285750">
              <a:buFont typeface="Arial" panose="020B0604020202020204" pitchFamily="34" charset="0"/>
              <a:buChar char="•"/>
            </a:pPr>
            <a:r>
              <a:rPr lang="en-US" dirty="0"/>
              <a:t>Encourage Scouts to write thank-you letters to the museum staff or docents who guided the tour.</a:t>
            </a:r>
          </a:p>
          <a:p>
            <a:endParaRPr lang="en-US" dirty="0"/>
          </a:p>
          <a:p>
            <a:r>
              <a:rPr lang="en-US" b="1" dirty="0"/>
              <a:t>Tips for Success</a:t>
            </a:r>
          </a:p>
          <a:p>
            <a:pPr>
              <a:buFont typeface="Arial" panose="020B0604020202020204" pitchFamily="34" charset="0"/>
              <a:buChar char="•"/>
            </a:pPr>
            <a:r>
              <a:rPr lang="en-US" b="1" dirty="0"/>
              <a:t>Plan a Hands-On Session</a:t>
            </a:r>
            <a:r>
              <a:rPr lang="en-US" dirty="0"/>
              <a:t>:</a:t>
            </a:r>
          </a:p>
          <a:p>
            <a:pPr marL="742950" lvl="1" indent="-285750">
              <a:buFont typeface="Arial" panose="020B0604020202020204" pitchFamily="34" charset="0"/>
              <a:buChar char="•"/>
            </a:pPr>
            <a:r>
              <a:rPr lang="en-US" dirty="0"/>
              <a:t>Pair the visit with a model-building activity or a discussion of a Scout’s favorite aircraft.</a:t>
            </a:r>
          </a:p>
          <a:p>
            <a:pPr>
              <a:buFont typeface="Arial" panose="020B0604020202020204" pitchFamily="34" charset="0"/>
              <a:buChar char="•"/>
            </a:pPr>
            <a:r>
              <a:rPr lang="en-US" b="1" dirty="0"/>
              <a:t>Schedule Time for Exploration</a:t>
            </a:r>
            <a:r>
              <a:rPr lang="en-US" dirty="0"/>
              <a:t>:</a:t>
            </a:r>
          </a:p>
          <a:p>
            <a:pPr marL="742950" lvl="1" indent="-285750">
              <a:buFont typeface="Arial" panose="020B0604020202020204" pitchFamily="34" charset="0"/>
              <a:buChar char="•"/>
            </a:pPr>
            <a:r>
              <a:rPr lang="en-US" dirty="0"/>
              <a:t>Leave time for Scouts to explore on their own and engage with exhibits that interest them most.</a:t>
            </a:r>
          </a:p>
          <a:p>
            <a:endParaRPr lang="en-US" dirty="0"/>
          </a:p>
        </p:txBody>
      </p:sp>
      <p:sp>
        <p:nvSpPr>
          <p:cNvPr id="4" name="Slide Number Placeholder 3">
            <a:extLst>
              <a:ext uri="{FF2B5EF4-FFF2-40B4-BE49-F238E27FC236}">
                <a16:creationId xmlns:a16="http://schemas.microsoft.com/office/drawing/2014/main" id="{FD0872A6-0963-B082-BC20-48BB45251DB9}"/>
              </a:ext>
            </a:extLst>
          </p:cNvPr>
          <p:cNvSpPr>
            <a:spLocks noGrp="1"/>
          </p:cNvSpPr>
          <p:nvPr>
            <p:ph type="sldNum" sz="quarter" idx="5"/>
          </p:nvPr>
        </p:nvSpPr>
        <p:spPr/>
        <p:txBody>
          <a:bodyPr/>
          <a:lstStyle/>
          <a:p>
            <a:fld id="{831C6D8E-FEC4-4BA3-A045-EFCE94843474}" type="slidenum">
              <a:rPr lang="en-US" smtClean="0"/>
              <a:t>30</a:t>
            </a:fld>
            <a:endParaRPr lang="en-US"/>
          </a:p>
        </p:txBody>
      </p:sp>
    </p:spTree>
    <p:extLst>
      <p:ext uri="{BB962C8B-B14F-4D97-AF65-F5344CB8AC3E}">
        <p14:creationId xmlns:p14="http://schemas.microsoft.com/office/powerpoint/2010/main" val="4213530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E2B41-BD15-D2A7-D2A4-C3C2ABDEB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9AE30-579D-8AFB-D045-C06B9C7CC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9EC277-1708-6B97-B238-C900C38CB03A}"/>
              </a:ext>
            </a:extLst>
          </p:cNvPr>
          <p:cNvSpPr>
            <a:spLocks noGrp="1"/>
          </p:cNvSpPr>
          <p:nvPr>
            <p:ph type="body" idx="1"/>
          </p:nvPr>
        </p:nvSpPr>
        <p:spPr/>
        <p:txBody>
          <a:bodyPr/>
          <a:lstStyle/>
          <a:p>
            <a:pPr marL="0" marR="0"/>
            <a:r>
              <a:rPr lang="en-US" sz="1800" dirty="0">
                <a:solidFill>
                  <a:srgbClr val="242424"/>
                </a:solidFill>
                <a:effectLst/>
                <a:latin typeface="Aptos" panose="020B0004020202020204" pitchFamily="34" charset="0"/>
                <a:ea typeface="Times New Roman" panose="02020603050405020304" pitchFamily="18" charset="0"/>
              </a:rPr>
              <a:t>5.</a:t>
            </a:r>
            <a:r>
              <a:rPr lang="en-US" sz="1800" b="1" dirty="0">
                <a:solidFill>
                  <a:srgbClr val="242424"/>
                </a:solidFill>
                <a:effectLst/>
                <a:latin typeface="Aptos" panose="020B0004020202020204" pitchFamily="34" charset="0"/>
                <a:ea typeface="Times New Roman" panose="02020603050405020304" pitchFamily="18" charset="0"/>
              </a:rPr>
              <a:t> Personal &amp; Professional Aviation Opportunities.</a:t>
            </a:r>
            <a:r>
              <a:rPr lang="en-US" sz="1800" dirty="0">
                <a:solidFill>
                  <a:srgbClr val="242424"/>
                </a:solidFill>
                <a:effectLst/>
                <a:latin typeface="Aptos" panose="020B0004020202020204" pitchFamily="34" charset="0"/>
                <a:ea typeface="Times New Roman" panose="02020603050405020304" pitchFamily="18" charset="0"/>
              </a:rPr>
              <a:t> Do the following:</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242424"/>
                </a:solidFill>
                <a:effectLst/>
                <a:latin typeface="Aptos" panose="020B00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Explain the following: the student pilot, the recreational pilot, the remote pilot, and the private pilot certificates.</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Describe the benefits of the instrument rating.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Explain the following: the commercial pilot certificate, the airline transport pilot certificate, and certified flight instructor (CFI).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Identify an Aviation Exploring Post and/or Civil Air Patrol facility in your area.  Learn about their activities and membership requirements.</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Identify three career opportunities that would use skills and knowledge in aviation.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D0F5AD09-0619-818C-BE74-37422B598113}"/>
              </a:ext>
            </a:extLst>
          </p:cNvPr>
          <p:cNvSpPr>
            <a:spLocks noGrp="1"/>
          </p:cNvSpPr>
          <p:nvPr>
            <p:ph type="sldNum" sz="quarter" idx="5"/>
          </p:nvPr>
        </p:nvSpPr>
        <p:spPr/>
        <p:txBody>
          <a:bodyPr/>
          <a:lstStyle/>
          <a:p>
            <a:fld id="{831C6D8E-FEC4-4BA3-A045-EFCE94843474}" type="slidenum">
              <a:rPr lang="en-US" smtClean="0"/>
              <a:t>31</a:t>
            </a:fld>
            <a:endParaRPr lang="en-US"/>
          </a:p>
        </p:txBody>
      </p:sp>
    </p:spTree>
    <p:extLst>
      <p:ext uri="{BB962C8B-B14F-4D97-AF65-F5344CB8AC3E}">
        <p14:creationId xmlns:p14="http://schemas.microsoft.com/office/powerpoint/2010/main" val="1265432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1A4E9-CD2A-5E1C-9FBD-34F8164BF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7D63A-DF1A-FD28-C6F7-D58C5B6D5D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66383-1419-851D-2D20-A4A68F7253D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certificate is tailored to different goals and levels of responsibility.  Here’s an explanation of the various types of pilot certificates:</a:t>
            </a:r>
          </a:p>
          <a:p>
            <a:endParaRPr lang="en-US" dirty="0"/>
          </a:p>
          <a:p>
            <a:r>
              <a:rPr lang="en-US" b="1" dirty="0"/>
              <a:t>1. Student Pilot Certificate (see below for more info on this one)</a:t>
            </a:r>
          </a:p>
          <a:p>
            <a:pPr>
              <a:buFont typeface="Arial" panose="020B0604020202020204" pitchFamily="34" charset="0"/>
              <a:buChar char="•"/>
            </a:pPr>
            <a:r>
              <a:rPr lang="en-US" b="1" dirty="0"/>
              <a:t>Purpose</a:t>
            </a:r>
            <a:r>
              <a:rPr lang="en-US" dirty="0"/>
              <a:t>: The first step for anyone learning to fly. This certificate allows individuals to operate an aircraft solo under the supervision of a flight instructor as they build experience and work toward a higher certificate.</a:t>
            </a:r>
          </a:p>
          <a:p>
            <a:pPr>
              <a:buFont typeface="Arial" panose="020B0604020202020204" pitchFamily="34" charset="0"/>
              <a:buChar char="•"/>
            </a:pPr>
            <a:r>
              <a:rPr lang="en-US" b="1" dirty="0"/>
              <a:t>Requirements</a:t>
            </a:r>
            <a:r>
              <a:rPr lang="en-US" dirty="0"/>
              <a:t>:</a:t>
            </a:r>
          </a:p>
          <a:p>
            <a:pPr marL="742950" lvl="1" indent="-285750">
              <a:buFont typeface="Arial" panose="020B0604020202020204" pitchFamily="34" charset="0"/>
              <a:buChar char="•"/>
            </a:pPr>
            <a:r>
              <a:rPr lang="en-US" dirty="0"/>
              <a:t>Be at least 16 years old (14 for gliders or balloons).</a:t>
            </a:r>
          </a:p>
          <a:p>
            <a:pPr marL="742950" lvl="1" indent="-285750">
              <a:buFont typeface="Arial" panose="020B0604020202020204" pitchFamily="34" charset="0"/>
              <a:buChar char="•"/>
            </a:pPr>
            <a:r>
              <a:rPr lang="en-US" dirty="0"/>
              <a:t>Pass a medical exam (unless operating gliders or balloons).</a:t>
            </a:r>
          </a:p>
          <a:p>
            <a:pPr marL="742950" lvl="1" indent="-285750">
              <a:buFont typeface="Arial" panose="020B0604020202020204" pitchFamily="34" charset="0"/>
              <a:buChar char="•"/>
            </a:pPr>
            <a:r>
              <a:rPr lang="en-US" dirty="0"/>
              <a:t>Obtain a student pilot certificate from the FAA.</a:t>
            </a:r>
          </a:p>
          <a:p>
            <a:pPr>
              <a:buFont typeface="Arial" panose="020B0604020202020204" pitchFamily="34" charset="0"/>
              <a:buChar char="•"/>
            </a:pPr>
            <a:r>
              <a:rPr lang="en-US" b="1" dirty="0"/>
              <a:t>Restrictions</a:t>
            </a:r>
            <a:r>
              <a:rPr lang="en-US" dirty="0"/>
              <a:t>:</a:t>
            </a:r>
          </a:p>
          <a:p>
            <a:pPr marL="742950" lvl="1" indent="-285750">
              <a:buFont typeface="Arial" panose="020B0604020202020204" pitchFamily="34" charset="0"/>
              <a:buChar char="•"/>
            </a:pPr>
            <a:r>
              <a:rPr lang="en-US" dirty="0"/>
              <a:t>Cannot carry passengers or fly for hire.</a:t>
            </a:r>
          </a:p>
          <a:p>
            <a:pPr marL="742950" lvl="1" indent="-285750">
              <a:buFont typeface="Arial" panose="020B0604020202020204" pitchFamily="34" charset="0"/>
              <a:buChar char="•"/>
            </a:pPr>
            <a:r>
              <a:rPr lang="en-US" dirty="0"/>
              <a:t>Cannot fly in bad weather or outside specific airspace without authorization.</a:t>
            </a:r>
          </a:p>
          <a:p>
            <a:pPr>
              <a:buFont typeface="Arial" panose="020B0604020202020204" pitchFamily="34" charset="0"/>
              <a:buChar char="•"/>
            </a:pPr>
            <a:r>
              <a:rPr lang="en-US" b="1" dirty="0"/>
              <a:t>Training Path</a:t>
            </a:r>
            <a:r>
              <a:rPr lang="en-US" dirty="0"/>
              <a:t>:</a:t>
            </a:r>
          </a:p>
          <a:p>
            <a:pPr marL="742950" lvl="1" indent="-285750">
              <a:buFont typeface="Arial" panose="020B0604020202020204" pitchFamily="34" charset="0"/>
              <a:buChar char="•"/>
            </a:pPr>
            <a:r>
              <a:rPr lang="en-US" dirty="0"/>
              <a:t>Focuses on basic flight operations, safety, and preparation for solo flights.</a:t>
            </a:r>
          </a:p>
          <a:p>
            <a:pPr marL="742950" lvl="1" indent="-285750">
              <a:buFont typeface="Arial" panose="020B0604020202020204" pitchFamily="34" charset="0"/>
              <a:buChar char="•"/>
            </a:pPr>
            <a:r>
              <a:rPr lang="en-US" dirty="0"/>
              <a:t>Usually leads to a recreational or private pilot certificate.</a:t>
            </a:r>
          </a:p>
          <a:p>
            <a:endParaRPr lang="en-US" b="1" dirty="0"/>
          </a:p>
          <a:p>
            <a:r>
              <a:rPr lang="en-US" b="1" dirty="0"/>
              <a:t>2. Recreational Pilot Certificate</a:t>
            </a:r>
          </a:p>
          <a:p>
            <a:pPr>
              <a:buFont typeface="Arial" panose="020B0604020202020204" pitchFamily="34" charset="0"/>
              <a:buChar char="•"/>
            </a:pPr>
            <a:r>
              <a:rPr lang="en-US" b="1" dirty="0"/>
              <a:t>Purpose</a:t>
            </a:r>
            <a:r>
              <a:rPr lang="en-US" dirty="0"/>
              <a:t>: Allows pilots to fly for personal enjoyment within specific limitations.</a:t>
            </a:r>
          </a:p>
          <a:p>
            <a:pPr>
              <a:buFont typeface="Arial" panose="020B0604020202020204" pitchFamily="34" charset="0"/>
              <a:buChar char="•"/>
            </a:pPr>
            <a:r>
              <a:rPr lang="en-US" b="1" dirty="0"/>
              <a:t>Requirements</a:t>
            </a:r>
            <a:r>
              <a:rPr lang="en-US" dirty="0"/>
              <a:t>:</a:t>
            </a:r>
          </a:p>
          <a:p>
            <a:pPr marL="742950" lvl="1" indent="-285750">
              <a:buFont typeface="Arial" panose="020B0604020202020204" pitchFamily="34" charset="0"/>
              <a:buChar char="•"/>
            </a:pPr>
            <a:r>
              <a:rPr lang="en-US" dirty="0"/>
              <a:t>Be at least 17 years old.</a:t>
            </a:r>
          </a:p>
          <a:p>
            <a:pPr marL="742950" lvl="1" indent="-285750">
              <a:buFont typeface="Arial" panose="020B0604020202020204" pitchFamily="34" charset="0"/>
              <a:buChar char="•"/>
            </a:pPr>
            <a:r>
              <a:rPr lang="en-US" dirty="0"/>
              <a:t>Obtain a minimum of 30 flight hours (15 with an instructor).</a:t>
            </a:r>
          </a:p>
          <a:p>
            <a:pPr marL="742950" lvl="1" indent="-285750">
              <a:buFont typeface="Arial" panose="020B0604020202020204" pitchFamily="34" charset="0"/>
              <a:buChar char="•"/>
            </a:pPr>
            <a:r>
              <a:rPr lang="en-US" dirty="0"/>
              <a:t>Pass a written knowledge test and a practical flight test.</a:t>
            </a:r>
          </a:p>
          <a:p>
            <a:pPr>
              <a:buFont typeface="Arial" panose="020B0604020202020204" pitchFamily="34" charset="0"/>
              <a:buChar char="•"/>
            </a:pPr>
            <a:r>
              <a:rPr lang="en-US" b="1" dirty="0"/>
              <a:t>Privileges</a:t>
            </a:r>
            <a:r>
              <a:rPr lang="en-US" dirty="0"/>
              <a:t>:</a:t>
            </a:r>
          </a:p>
          <a:p>
            <a:pPr marL="742950" lvl="1" indent="-285750">
              <a:buFont typeface="Arial" panose="020B0604020202020204" pitchFamily="34" charset="0"/>
              <a:buChar char="•"/>
            </a:pPr>
            <a:r>
              <a:rPr lang="en-US" dirty="0"/>
              <a:t>Fly single-engine aircraft with up to four seats.</a:t>
            </a:r>
          </a:p>
          <a:p>
            <a:pPr marL="742950" lvl="1" indent="-285750">
              <a:buFont typeface="Arial" panose="020B0604020202020204" pitchFamily="34" charset="0"/>
              <a:buChar char="•"/>
            </a:pPr>
            <a:r>
              <a:rPr lang="en-US" dirty="0"/>
              <a:t>Can carry up to one passenger.</a:t>
            </a:r>
          </a:p>
          <a:p>
            <a:pPr>
              <a:buFont typeface="Arial" panose="020B0604020202020204" pitchFamily="34" charset="0"/>
              <a:buChar char="•"/>
            </a:pPr>
            <a:r>
              <a:rPr lang="en-US" b="1" dirty="0"/>
              <a:t>Restrictions</a:t>
            </a:r>
            <a:r>
              <a:rPr lang="en-US" dirty="0"/>
              <a:t>:</a:t>
            </a:r>
          </a:p>
          <a:p>
            <a:pPr marL="742950" lvl="1" indent="-285750">
              <a:buFont typeface="Arial" panose="020B0604020202020204" pitchFamily="34" charset="0"/>
              <a:buChar char="•"/>
            </a:pPr>
            <a:r>
              <a:rPr lang="en-US" dirty="0"/>
              <a:t>Daytime flying only (no night flights).</a:t>
            </a:r>
          </a:p>
          <a:p>
            <a:pPr marL="742950" lvl="1" indent="-285750">
              <a:buFont typeface="Arial" panose="020B0604020202020204" pitchFamily="34" charset="0"/>
              <a:buChar char="•"/>
            </a:pPr>
            <a:r>
              <a:rPr lang="en-US" dirty="0"/>
              <a:t>Cannot fly more than 50 nautical miles from the departure airport without special training.</a:t>
            </a:r>
          </a:p>
          <a:p>
            <a:pPr marL="742950" lvl="1" indent="-285750">
              <a:buFont typeface="Arial" panose="020B0604020202020204" pitchFamily="34" charset="0"/>
              <a:buChar char="•"/>
            </a:pPr>
            <a:r>
              <a:rPr lang="en-US" dirty="0"/>
              <a:t>No flying in controlled airspace without additional endorsements.</a:t>
            </a:r>
          </a:p>
          <a:p>
            <a:pPr>
              <a:buFont typeface="Arial" panose="020B0604020202020204" pitchFamily="34" charset="0"/>
              <a:buNone/>
            </a:pPr>
            <a:endParaRPr lang="en-US" dirty="0"/>
          </a:p>
          <a:p>
            <a:pPr marL="0" lvl="0" indent="0">
              <a:buFont typeface="Arial" panose="020B0604020202020204" pitchFamily="34" charset="0"/>
              <a:buNone/>
            </a:pPr>
            <a:r>
              <a:rPr lang="en-US" dirty="0"/>
              <a:t>Recreational pilots often upgrade to a private pilot certificate for more freedom.</a:t>
            </a:r>
          </a:p>
          <a:p>
            <a:endParaRPr lang="en-US" b="1" dirty="0"/>
          </a:p>
          <a:p>
            <a:r>
              <a:rPr lang="en-US" b="1" dirty="0"/>
              <a:t>3. Remote Pilot Certificate (Drone License)</a:t>
            </a:r>
          </a:p>
          <a:p>
            <a:pPr>
              <a:buFont typeface="Arial" panose="020B0604020202020204" pitchFamily="34" charset="0"/>
              <a:buChar char="•"/>
            </a:pPr>
            <a:r>
              <a:rPr lang="en-US" b="1" dirty="0"/>
              <a:t>Purpose</a:t>
            </a:r>
            <a:r>
              <a:rPr lang="en-US" dirty="0"/>
              <a:t>: For operating small unmanned aircraft systems (drones) commercially or for official purposes.</a:t>
            </a:r>
          </a:p>
          <a:p>
            <a:pPr>
              <a:buFont typeface="Arial" panose="020B0604020202020204" pitchFamily="34" charset="0"/>
              <a:buChar char="•"/>
            </a:pPr>
            <a:r>
              <a:rPr lang="en-US" b="1" dirty="0"/>
              <a:t>Requirements</a:t>
            </a:r>
            <a:r>
              <a:rPr lang="en-US" dirty="0"/>
              <a:t>:</a:t>
            </a:r>
          </a:p>
          <a:p>
            <a:pPr marL="742950" lvl="1" indent="-285750">
              <a:buFont typeface="Arial" panose="020B0604020202020204" pitchFamily="34" charset="0"/>
              <a:buChar char="•"/>
            </a:pPr>
            <a:r>
              <a:rPr lang="en-US" dirty="0"/>
              <a:t>Be at least 16 years old.</a:t>
            </a:r>
          </a:p>
          <a:p>
            <a:pPr marL="742950" lvl="1" indent="-285750">
              <a:buFont typeface="Arial" panose="020B0604020202020204" pitchFamily="34" charset="0"/>
              <a:buChar char="•"/>
            </a:pPr>
            <a:r>
              <a:rPr lang="en-US" dirty="0"/>
              <a:t>Pass the FAA's Aeronautical Knowledge Test or complete a training course (for existing Part 61 certificate holders).</a:t>
            </a:r>
          </a:p>
          <a:p>
            <a:pPr marL="742950" lvl="1" indent="-285750">
              <a:buFont typeface="Arial" panose="020B0604020202020204" pitchFamily="34" charset="0"/>
              <a:buChar char="•"/>
            </a:pPr>
            <a:r>
              <a:rPr lang="en-US" dirty="0"/>
              <a:t>Register the drone with the FAA if it weighs more than 0.55 lbs.</a:t>
            </a:r>
          </a:p>
          <a:p>
            <a:pPr>
              <a:buFont typeface="Arial" panose="020B0604020202020204" pitchFamily="34" charset="0"/>
              <a:buChar char="•"/>
            </a:pPr>
            <a:r>
              <a:rPr lang="en-US" b="1" dirty="0"/>
              <a:t>Privileges</a:t>
            </a:r>
            <a:r>
              <a:rPr lang="en-US" dirty="0"/>
              <a:t>:</a:t>
            </a:r>
          </a:p>
          <a:p>
            <a:pPr marL="742950" lvl="1" indent="-285750">
              <a:buFont typeface="Arial" panose="020B0604020202020204" pitchFamily="34" charset="0"/>
              <a:buChar char="•"/>
            </a:pPr>
            <a:r>
              <a:rPr lang="en-US" dirty="0"/>
              <a:t>Fly drones for commercial purposes (e.g., photography, mapping, inspections).</a:t>
            </a:r>
          </a:p>
          <a:p>
            <a:pPr marL="742950" lvl="1" indent="-285750">
              <a:buFont typeface="Arial" panose="020B0604020202020204" pitchFamily="34" charset="0"/>
              <a:buChar char="•"/>
            </a:pPr>
            <a:r>
              <a:rPr lang="en-US" dirty="0"/>
              <a:t>Operate drones under Part 107 rules, which cover altitude, visibility, and airspace restrictions.</a:t>
            </a:r>
          </a:p>
          <a:p>
            <a:pPr>
              <a:buFont typeface="Arial" panose="020B0604020202020204" pitchFamily="34" charset="0"/>
              <a:buChar char="•"/>
            </a:pPr>
            <a:r>
              <a:rPr lang="en-US" b="1" dirty="0"/>
              <a:t>Limitations</a:t>
            </a:r>
            <a:r>
              <a:rPr lang="en-US" dirty="0"/>
              <a:t>:</a:t>
            </a:r>
          </a:p>
          <a:p>
            <a:pPr marL="742950" lvl="1" indent="-285750">
              <a:buFont typeface="Arial" panose="020B0604020202020204" pitchFamily="34" charset="0"/>
              <a:buChar char="•"/>
            </a:pPr>
            <a:r>
              <a:rPr lang="en-US" dirty="0"/>
              <a:t>Must maintain visual line of sight with the drone.</a:t>
            </a:r>
          </a:p>
          <a:p>
            <a:pPr marL="742950" lvl="1" indent="-285750">
              <a:buFont typeface="Arial" panose="020B0604020202020204" pitchFamily="34" charset="0"/>
              <a:buChar char="•"/>
            </a:pPr>
            <a:r>
              <a:rPr lang="en-US" dirty="0"/>
              <a:t>Cannot fly over people, in restricted airspace, or beyond visual line of sight without waivers.</a:t>
            </a:r>
          </a:p>
          <a:p>
            <a:pPr>
              <a:buFont typeface="Arial" panose="020B0604020202020204" pitchFamily="34" charset="0"/>
              <a:buChar char="•"/>
            </a:pPr>
            <a:r>
              <a:rPr lang="en-US" b="1" dirty="0"/>
              <a:t>Renewal</a:t>
            </a:r>
            <a:r>
              <a:rPr lang="en-US" dirty="0"/>
              <a:t>:</a:t>
            </a:r>
          </a:p>
          <a:p>
            <a:pPr marL="742950" lvl="1" indent="-285750">
              <a:buFont typeface="Arial" panose="020B0604020202020204" pitchFamily="34" charset="0"/>
              <a:buChar char="•"/>
            </a:pPr>
            <a:r>
              <a:rPr lang="en-US" dirty="0"/>
              <a:t>Certification must be renewed every two years through a recurrent knowledge test.</a:t>
            </a:r>
          </a:p>
          <a:p>
            <a:endParaRPr lang="en-US" b="1" dirty="0"/>
          </a:p>
          <a:p>
            <a:r>
              <a:rPr lang="en-US" b="1" dirty="0"/>
              <a:t>4. Private Pilot Certificate</a:t>
            </a:r>
          </a:p>
          <a:p>
            <a:pPr>
              <a:buFont typeface="Arial" panose="020B0604020202020204" pitchFamily="34" charset="0"/>
              <a:buChar char="•"/>
            </a:pPr>
            <a:r>
              <a:rPr lang="en-US" b="1" dirty="0"/>
              <a:t>Purpose</a:t>
            </a:r>
            <a:r>
              <a:rPr lang="en-US" dirty="0"/>
              <a:t>: The most common certificate, allowing pilots to fly aircraft recreationally or for personal travel.</a:t>
            </a:r>
          </a:p>
          <a:p>
            <a:pPr>
              <a:buFont typeface="Arial" panose="020B0604020202020204" pitchFamily="34" charset="0"/>
              <a:buChar char="•"/>
            </a:pPr>
            <a:r>
              <a:rPr lang="en-US" b="1" dirty="0"/>
              <a:t>Requirements</a:t>
            </a:r>
            <a:r>
              <a:rPr lang="en-US" dirty="0"/>
              <a:t>:</a:t>
            </a:r>
          </a:p>
          <a:p>
            <a:pPr marL="742950" lvl="1" indent="-285750">
              <a:buFont typeface="Arial" panose="020B0604020202020204" pitchFamily="34" charset="0"/>
              <a:buChar char="•"/>
            </a:pPr>
            <a:r>
              <a:rPr lang="en-US" dirty="0"/>
              <a:t>Be at least 17 years old.</a:t>
            </a:r>
          </a:p>
          <a:p>
            <a:pPr marL="742950" lvl="1" indent="-285750">
              <a:buFont typeface="Arial" panose="020B0604020202020204" pitchFamily="34" charset="0"/>
              <a:buChar char="•"/>
            </a:pPr>
            <a:r>
              <a:rPr lang="en-US" dirty="0"/>
              <a:t>Accumulate at least 40 flight hours (20 with an instructor, 10 solo).</a:t>
            </a:r>
          </a:p>
          <a:p>
            <a:pPr marL="742950" lvl="1" indent="-285750">
              <a:buFont typeface="Arial" panose="020B0604020202020204" pitchFamily="34" charset="0"/>
              <a:buChar char="•"/>
            </a:pPr>
            <a:r>
              <a:rPr lang="en-US" dirty="0"/>
              <a:t>Pass a written knowledge test, a medical exam, and a practical flight test.</a:t>
            </a:r>
          </a:p>
          <a:p>
            <a:pPr>
              <a:buFont typeface="Arial" panose="020B0604020202020204" pitchFamily="34" charset="0"/>
              <a:buChar char="•"/>
            </a:pPr>
            <a:r>
              <a:rPr lang="en-US" b="1" dirty="0"/>
              <a:t>Privileges</a:t>
            </a:r>
            <a:r>
              <a:rPr lang="en-US" dirty="0"/>
              <a:t>:</a:t>
            </a:r>
          </a:p>
          <a:p>
            <a:pPr marL="742950" lvl="1" indent="-285750">
              <a:buFont typeface="Arial" panose="020B0604020202020204" pitchFamily="34" charset="0"/>
              <a:buChar char="•"/>
            </a:pPr>
            <a:r>
              <a:rPr lang="en-US" dirty="0"/>
              <a:t>Fly most single-engine airplanes (with additional ratings for others).</a:t>
            </a:r>
          </a:p>
          <a:p>
            <a:pPr marL="742950" lvl="1" indent="-285750">
              <a:buFont typeface="Arial" panose="020B0604020202020204" pitchFamily="34" charset="0"/>
              <a:buChar char="•"/>
            </a:pPr>
            <a:r>
              <a:rPr lang="en-US" dirty="0"/>
              <a:t>Carry passengers (but cannot charge for flights).</a:t>
            </a:r>
          </a:p>
          <a:p>
            <a:pPr marL="742950" lvl="1" indent="-285750">
              <a:buFont typeface="Arial" panose="020B0604020202020204" pitchFamily="34" charset="0"/>
              <a:buChar char="•"/>
            </a:pPr>
            <a:r>
              <a:rPr lang="en-US" dirty="0"/>
              <a:t>Fly day or night under Visual Flight Rules (VFR).</a:t>
            </a:r>
          </a:p>
          <a:p>
            <a:pPr>
              <a:buFont typeface="Arial" panose="020B0604020202020204" pitchFamily="34" charset="0"/>
              <a:buChar char="•"/>
            </a:pPr>
            <a:r>
              <a:rPr lang="en-US" b="1" dirty="0"/>
              <a:t>Restrictions</a:t>
            </a:r>
            <a:r>
              <a:rPr lang="en-US" dirty="0"/>
              <a:t>:</a:t>
            </a:r>
          </a:p>
          <a:p>
            <a:pPr marL="742950" lvl="1" indent="-285750">
              <a:buFont typeface="Arial" panose="020B0604020202020204" pitchFamily="34" charset="0"/>
              <a:buChar char="•"/>
            </a:pPr>
            <a:r>
              <a:rPr lang="en-US" dirty="0"/>
              <a:t>Cannot be paid for flying (except for pro-rata sharing of expenses).</a:t>
            </a:r>
          </a:p>
          <a:p>
            <a:pPr marL="742950" lvl="1" indent="-285750">
              <a:buFont typeface="Arial" panose="020B0604020202020204" pitchFamily="34" charset="0"/>
              <a:buChar char="•"/>
            </a:pPr>
            <a:r>
              <a:rPr lang="en-US" dirty="0"/>
              <a:t>Requires additional certifications or ratings for instrument flying, multi-engine aircraft, or commercial operations.</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Private pilots often add advanced certifications, like instrument or commercial pilot certificates.</a:t>
            </a:r>
          </a:p>
          <a:p>
            <a:endParaRPr lang="en-US" dirty="0"/>
          </a:p>
          <a:p>
            <a:endParaRPr lang="en-US" dirty="0"/>
          </a:p>
          <a:p>
            <a:r>
              <a:rPr lang="en-US" dirty="0"/>
              <a:t>The most popular way for people to obtain their </a:t>
            </a:r>
            <a:r>
              <a:rPr lang="en-US" b="1" dirty="0"/>
              <a:t>student pilot certificate</a:t>
            </a:r>
            <a:r>
              <a:rPr lang="en-US" dirty="0"/>
              <a:t> is through enrollment in a </a:t>
            </a:r>
            <a:r>
              <a:rPr lang="en-US" b="1" dirty="0"/>
              <a:t>flight school</a:t>
            </a:r>
            <a:r>
              <a:rPr lang="en-US" dirty="0"/>
              <a:t> or working directly with a </a:t>
            </a:r>
            <a:r>
              <a:rPr lang="en-US" b="1" dirty="0"/>
              <a:t>Certified Flight Instructor (CFI)</a:t>
            </a:r>
            <a:r>
              <a:rPr lang="en-US" dirty="0"/>
              <a:t>. Here’s a step-by-step outline of the process:</a:t>
            </a:r>
          </a:p>
          <a:p>
            <a:endParaRPr lang="en-US" dirty="0"/>
          </a:p>
          <a:p>
            <a:r>
              <a:rPr lang="en-US" b="1" dirty="0"/>
              <a:t>1. Enroll in a Flight School or With a Flight Instructor</a:t>
            </a:r>
          </a:p>
          <a:p>
            <a:pPr>
              <a:buFont typeface="Arial" panose="020B0604020202020204" pitchFamily="34" charset="0"/>
              <a:buChar char="•"/>
            </a:pPr>
            <a:r>
              <a:rPr lang="en-US" b="1" dirty="0"/>
              <a:t>Flight Schools</a:t>
            </a:r>
            <a:r>
              <a:rPr lang="en-US" dirty="0"/>
              <a:t>:</a:t>
            </a:r>
          </a:p>
          <a:p>
            <a:pPr marL="742950" lvl="1" indent="-285750">
              <a:buFont typeface="Arial" panose="020B0604020202020204" pitchFamily="34" charset="0"/>
              <a:buChar char="•"/>
            </a:pPr>
            <a:r>
              <a:rPr lang="en-US" dirty="0"/>
              <a:t>Most aspiring pilots start at a Part 61 or Part 141 flight school. These schools are certified by the FAA and specialize in providing structured flight training.</a:t>
            </a:r>
          </a:p>
          <a:p>
            <a:pPr marL="742950" lvl="1" indent="-285750">
              <a:buFont typeface="Arial" panose="020B0604020202020204" pitchFamily="34" charset="0"/>
              <a:buChar char="•"/>
            </a:pPr>
            <a:r>
              <a:rPr lang="en-US" dirty="0"/>
              <a:t>Part 141 schools are typically more formalized with set curricula, often associated with collegiate aviation programs, while Part 61 schools offer more flexibility in scheduling and pacing.</a:t>
            </a:r>
          </a:p>
          <a:p>
            <a:pPr>
              <a:buFont typeface="Arial" panose="020B0604020202020204" pitchFamily="34" charset="0"/>
              <a:buChar char="•"/>
            </a:pPr>
            <a:r>
              <a:rPr lang="en-US" b="1" dirty="0"/>
              <a:t>Individual Flight Instructors (CFIs)</a:t>
            </a:r>
            <a:r>
              <a:rPr lang="en-US" dirty="0"/>
              <a:t>:</a:t>
            </a:r>
          </a:p>
          <a:p>
            <a:pPr marL="742950" lvl="1" indent="-285750">
              <a:buFont typeface="Arial" panose="020B0604020202020204" pitchFamily="34" charset="0"/>
              <a:buChar char="•"/>
            </a:pPr>
            <a:r>
              <a:rPr lang="en-US" dirty="0"/>
              <a:t>Some students work one-on-one with a private CFI who operates independently or through a small flying club.</a:t>
            </a:r>
          </a:p>
          <a:p>
            <a:endParaRPr lang="en-US" b="1" dirty="0"/>
          </a:p>
          <a:p>
            <a:r>
              <a:rPr lang="en-US" b="1" dirty="0"/>
              <a:t>2. Obtain a Medical Certificate</a:t>
            </a:r>
          </a:p>
          <a:p>
            <a:pPr>
              <a:buFont typeface="Arial" panose="020B0604020202020204" pitchFamily="34" charset="0"/>
              <a:buChar char="•"/>
            </a:pPr>
            <a:r>
              <a:rPr lang="en-US" b="1" dirty="0"/>
              <a:t>Why It’s Important</a:t>
            </a:r>
            <a:r>
              <a:rPr lang="en-US" dirty="0"/>
              <a:t>:</a:t>
            </a:r>
          </a:p>
          <a:p>
            <a:pPr marL="742950" lvl="1" indent="-285750">
              <a:buFont typeface="Arial" panose="020B0604020202020204" pitchFamily="34" charset="0"/>
              <a:buChar char="•"/>
            </a:pPr>
            <a:r>
              <a:rPr lang="en-US" dirty="0"/>
              <a:t>To ensure the student is physically and mentally fit to operate an aircraft safely.</a:t>
            </a:r>
          </a:p>
          <a:p>
            <a:pPr marL="742950" lvl="1" indent="-285750">
              <a:buFont typeface="Arial" panose="020B0604020202020204" pitchFamily="34" charset="0"/>
              <a:buChar char="•"/>
            </a:pPr>
            <a:r>
              <a:rPr lang="en-US" dirty="0"/>
              <a:t>For most aircraft types, students must pass an FAA medical exam with an </a:t>
            </a:r>
            <a:r>
              <a:rPr lang="en-US" b="1" dirty="0"/>
              <a:t>Aviation Medical Examiner (AME)</a:t>
            </a:r>
            <a:r>
              <a:rPr lang="en-US" dirty="0"/>
              <a:t>.</a:t>
            </a:r>
          </a:p>
          <a:p>
            <a:pPr>
              <a:buFont typeface="Arial" panose="020B0604020202020204" pitchFamily="34" charset="0"/>
              <a:buChar char="•"/>
            </a:pPr>
            <a:r>
              <a:rPr lang="en-US" b="1" dirty="0"/>
              <a:t>Steps</a:t>
            </a:r>
            <a:r>
              <a:rPr lang="en-US" dirty="0"/>
              <a:t>:</a:t>
            </a:r>
          </a:p>
          <a:p>
            <a:pPr marL="742950" lvl="1" indent="-285750">
              <a:buFont typeface="Arial" panose="020B0604020202020204" pitchFamily="34" charset="0"/>
              <a:buChar char="•"/>
            </a:pPr>
            <a:r>
              <a:rPr lang="en-US" dirty="0"/>
              <a:t>Find an AME through the FAA’s website.</a:t>
            </a:r>
          </a:p>
          <a:p>
            <a:pPr marL="742950" lvl="1" indent="-285750">
              <a:buFont typeface="Arial" panose="020B0604020202020204" pitchFamily="34" charset="0"/>
              <a:buChar char="•"/>
            </a:pPr>
            <a:r>
              <a:rPr lang="en-US" dirty="0"/>
              <a:t>Schedule a medical exam (Class 3 medical is the most common for student pilots).</a:t>
            </a:r>
          </a:p>
          <a:p>
            <a:pPr marL="742950" lvl="1" indent="-285750">
              <a:buFont typeface="Arial" panose="020B0604020202020204" pitchFamily="34" charset="0"/>
              <a:buChar char="•"/>
            </a:pPr>
            <a:r>
              <a:rPr lang="en-US" dirty="0"/>
              <a:t>Pass the medical to meet the health requirements.</a:t>
            </a:r>
          </a:p>
          <a:p>
            <a:endParaRPr lang="en-US" b="1" dirty="0"/>
          </a:p>
          <a:p>
            <a:r>
              <a:rPr lang="en-US" b="1" dirty="0"/>
              <a:t>3. Apply for the Student Pilot Certificate</a:t>
            </a:r>
          </a:p>
          <a:p>
            <a:pPr>
              <a:buFont typeface="Arial" panose="020B0604020202020204" pitchFamily="34" charset="0"/>
              <a:buChar char="•"/>
            </a:pPr>
            <a:r>
              <a:rPr lang="en-US" b="1" dirty="0"/>
              <a:t>Application Process</a:t>
            </a:r>
            <a:r>
              <a:rPr lang="en-US" dirty="0"/>
              <a:t>:</a:t>
            </a:r>
          </a:p>
          <a:p>
            <a:pPr marL="742950" lvl="1" indent="-285750">
              <a:buFont typeface="Arial" panose="020B0604020202020204" pitchFamily="34" charset="0"/>
              <a:buChar char="•"/>
            </a:pPr>
            <a:r>
              <a:rPr lang="en-US" dirty="0"/>
              <a:t>Go to the FAA’s Integrated Airman Certification and Rating Application (IACRA).</a:t>
            </a:r>
          </a:p>
          <a:p>
            <a:pPr marL="742950" lvl="1" indent="-285750">
              <a:buFont typeface="Arial" panose="020B0604020202020204" pitchFamily="34" charset="0"/>
              <a:buChar char="•"/>
            </a:pPr>
            <a:r>
              <a:rPr lang="en-US" dirty="0"/>
              <a:t>Create an account and complete the student pilot certificate application.</a:t>
            </a:r>
          </a:p>
          <a:p>
            <a:pPr marL="742950" lvl="1" indent="-285750">
              <a:buFont typeface="Arial" panose="020B0604020202020204" pitchFamily="34" charset="0"/>
              <a:buChar char="•"/>
            </a:pPr>
            <a:r>
              <a:rPr lang="en-US" dirty="0"/>
              <a:t>Submit the application through your CFI, a flight school representative, or the FAA Flight Standards District Office (FSDO).</a:t>
            </a:r>
          </a:p>
          <a:p>
            <a:pPr>
              <a:buFont typeface="Arial" panose="020B0604020202020204" pitchFamily="34" charset="0"/>
              <a:buChar char="•"/>
            </a:pPr>
            <a:r>
              <a:rPr lang="en-US" b="1" dirty="0"/>
              <a:t>No Fee</a:t>
            </a:r>
            <a:r>
              <a:rPr lang="en-US" dirty="0"/>
              <a:t>:</a:t>
            </a:r>
          </a:p>
          <a:p>
            <a:pPr marL="742950" lvl="1" indent="-285750">
              <a:buFont typeface="Arial" panose="020B0604020202020204" pitchFamily="34" charset="0"/>
              <a:buChar char="•"/>
            </a:pPr>
            <a:r>
              <a:rPr lang="en-US" dirty="0"/>
              <a:t>The student pilot certificate is free.</a:t>
            </a:r>
          </a:p>
          <a:p>
            <a:pPr>
              <a:buFont typeface="Arial" panose="020B0604020202020204" pitchFamily="34" charset="0"/>
              <a:buChar char="•"/>
            </a:pPr>
            <a:r>
              <a:rPr lang="en-US" b="1" dirty="0"/>
              <a:t>Certificate Issuance</a:t>
            </a:r>
            <a:r>
              <a:rPr lang="en-US" dirty="0"/>
              <a:t>:</a:t>
            </a:r>
          </a:p>
          <a:p>
            <a:pPr marL="742950" lvl="1" indent="-285750">
              <a:buFont typeface="Arial" panose="020B0604020202020204" pitchFamily="34" charset="0"/>
              <a:buChar char="•"/>
            </a:pPr>
            <a:r>
              <a:rPr lang="en-US" dirty="0"/>
              <a:t>Once approved, the FAA will mail the plastic student pilot certificate to the applicant. A temporary certificate can be downloaded for immediate use.</a:t>
            </a:r>
          </a:p>
          <a:p>
            <a:endParaRPr lang="en-US" b="1" dirty="0"/>
          </a:p>
          <a:p>
            <a:r>
              <a:rPr lang="en-US" b="1" dirty="0"/>
              <a:t>4. Begin Flight Training</a:t>
            </a:r>
          </a:p>
          <a:p>
            <a:pPr>
              <a:buFont typeface="Arial" panose="020B0604020202020204" pitchFamily="34" charset="0"/>
              <a:buChar char="•"/>
            </a:pPr>
            <a:r>
              <a:rPr lang="en-US" dirty="0"/>
              <a:t>Once the certificate is received, the student can officially begin flight training, including solo flight operations under the supervision of their instructor.</a:t>
            </a:r>
          </a:p>
          <a:p>
            <a:pPr>
              <a:buFont typeface="Arial" panose="020B0604020202020204" pitchFamily="34" charset="0"/>
              <a:buChar char="•"/>
            </a:pPr>
            <a:r>
              <a:rPr lang="en-US" b="1" dirty="0"/>
              <a:t>Typical Training</a:t>
            </a:r>
            <a:r>
              <a:rPr lang="en-US" dirty="0"/>
              <a:t>:</a:t>
            </a:r>
          </a:p>
          <a:p>
            <a:pPr marL="742950" lvl="1" indent="-285750">
              <a:buFont typeface="Arial" panose="020B0604020202020204" pitchFamily="34" charset="0"/>
              <a:buChar char="•"/>
            </a:pPr>
            <a:r>
              <a:rPr lang="en-US" dirty="0"/>
              <a:t>Dual instruction flights to learn basic maneuvers, takeoffs, landings, and emergency procedures.</a:t>
            </a:r>
          </a:p>
          <a:p>
            <a:pPr marL="742950" lvl="1" indent="-285750">
              <a:buFont typeface="Arial" panose="020B0604020202020204" pitchFamily="34" charset="0"/>
              <a:buChar char="•"/>
            </a:pPr>
            <a:r>
              <a:rPr lang="en-US" dirty="0"/>
              <a:t>Solo flights when the instructor determines the student is ready.</a:t>
            </a:r>
          </a:p>
          <a:p>
            <a:endParaRPr lang="en-US" b="1" dirty="0"/>
          </a:p>
          <a:p>
            <a:r>
              <a:rPr lang="en-US" b="1" dirty="0"/>
              <a:t>Why Flight Schools Are the Most Popular Path</a:t>
            </a:r>
          </a:p>
          <a:p>
            <a:pPr>
              <a:buFont typeface="+mj-lt"/>
              <a:buAutoNum type="arabicPeriod"/>
            </a:pPr>
            <a:r>
              <a:rPr lang="en-US" b="1" dirty="0"/>
              <a:t>Comprehensive Support</a:t>
            </a:r>
            <a:r>
              <a:rPr lang="en-US" dirty="0"/>
              <a:t>:</a:t>
            </a:r>
          </a:p>
          <a:p>
            <a:pPr marL="742950" lvl="1" indent="-285750">
              <a:buFont typeface="+mj-lt"/>
              <a:buAutoNum type="arabicPeriod"/>
            </a:pPr>
            <a:r>
              <a:rPr lang="en-US" dirty="0"/>
              <a:t>Flight schools streamline the process by providing guidance on medical exams, student pilot certificates, and flight training.</a:t>
            </a:r>
          </a:p>
          <a:p>
            <a:pPr>
              <a:buFont typeface="+mj-lt"/>
              <a:buAutoNum type="arabicPeriod"/>
            </a:pPr>
            <a:r>
              <a:rPr lang="en-US" b="1" dirty="0"/>
              <a:t>Access to Resources</a:t>
            </a:r>
            <a:r>
              <a:rPr lang="en-US" dirty="0"/>
              <a:t>:</a:t>
            </a:r>
          </a:p>
          <a:p>
            <a:pPr marL="742950" lvl="1" indent="-285750">
              <a:buFont typeface="+mj-lt"/>
              <a:buAutoNum type="arabicPeriod"/>
            </a:pPr>
            <a:r>
              <a:rPr lang="en-US" dirty="0"/>
              <a:t>Schools offer certified instructors, aircraft rental, ground schools, and testing preparation.</a:t>
            </a:r>
          </a:p>
          <a:p>
            <a:pPr>
              <a:buFont typeface="+mj-lt"/>
              <a:buAutoNum type="arabicPeriod"/>
            </a:pPr>
            <a:r>
              <a:rPr lang="en-US" b="1" dirty="0"/>
              <a:t>Networking and Community</a:t>
            </a:r>
            <a:r>
              <a:rPr lang="en-US" dirty="0"/>
              <a:t>:</a:t>
            </a:r>
          </a:p>
          <a:p>
            <a:pPr marL="742950" lvl="1" indent="-285750">
              <a:buFont typeface="+mj-lt"/>
              <a:buAutoNum type="arabicPeriod"/>
            </a:pPr>
            <a:r>
              <a:rPr lang="en-US" dirty="0"/>
              <a:t>Students gain access to aviation communities, making it easier to stay motivated and progress through training.</a:t>
            </a:r>
          </a:p>
          <a:p>
            <a:endParaRPr lang="en-US" b="1" dirty="0"/>
          </a:p>
          <a:p>
            <a:r>
              <a:rPr lang="en-US" b="1" dirty="0"/>
              <a:t>Key Considerations</a:t>
            </a:r>
          </a:p>
          <a:p>
            <a:pPr>
              <a:buFont typeface="Arial" panose="020B0604020202020204" pitchFamily="34" charset="0"/>
              <a:buChar char="•"/>
            </a:pPr>
            <a:r>
              <a:rPr lang="en-US" dirty="0"/>
              <a:t>A student pilot certificate is required only for </a:t>
            </a:r>
            <a:r>
              <a:rPr lang="en-US" b="1" dirty="0"/>
              <a:t>solo flights</a:t>
            </a:r>
            <a:r>
              <a:rPr lang="en-US" dirty="0"/>
              <a:t>. Early dual flight training with an instructor does not require it.</a:t>
            </a:r>
          </a:p>
          <a:p>
            <a:pPr>
              <a:buFont typeface="Arial" panose="020B0604020202020204" pitchFamily="34" charset="0"/>
              <a:buChar char="•"/>
            </a:pPr>
            <a:r>
              <a:rPr lang="en-US" dirty="0"/>
              <a:t>Aspiring pilots should start their training as soon as they complete their medical exam and certificate application to maximize efficiency.</a:t>
            </a:r>
          </a:p>
          <a:p>
            <a:pPr>
              <a:buFont typeface="Arial" panose="020B0604020202020204" pitchFamily="34" charset="0"/>
              <a:buChar char="•"/>
            </a:pPr>
            <a:endParaRPr lang="en-US" dirty="0"/>
          </a:p>
          <a:p>
            <a:r>
              <a:rPr lang="en-US" b="1" dirty="0"/>
              <a:t>ATP Flight School </a:t>
            </a:r>
            <a:r>
              <a:rPr lang="en-US" dirty="0"/>
              <a:t>is recognized as the largest flight training organization in the United States. Established in 1984, ATP has expanded to operate over 80 training centers nationwide, offering aspiring pilots extensive accessibility and flexibility. </a:t>
            </a:r>
          </a:p>
          <a:p>
            <a:endParaRPr lang="en-US" b="0" dirty="0"/>
          </a:p>
          <a:p>
            <a:r>
              <a:rPr lang="en-US" b="1" dirty="0"/>
              <a:t>Key Features of ATP Flight School:</a:t>
            </a:r>
            <a:endParaRPr lang="en-US" dirty="0"/>
          </a:p>
          <a:p>
            <a:pPr>
              <a:buFont typeface="Arial" panose="020B0604020202020204" pitchFamily="34" charset="0"/>
              <a:buChar char="•"/>
            </a:pPr>
            <a:r>
              <a:rPr lang="en-US" b="1" dirty="0"/>
              <a:t>Comprehensive Training Programs</a:t>
            </a:r>
            <a:r>
              <a:rPr lang="en-US" dirty="0"/>
              <a:t>: ATP provides a range of programs, including private pilot certification, instrument ratings, and commercial pilot training. Their flagship Airline Career Pilot Program is designed to guide students from zero experience to airline-ready pilots efficiently. </a:t>
            </a:r>
          </a:p>
          <a:p>
            <a:pPr>
              <a:buFont typeface="Arial" panose="020B0604020202020204" pitchFamily="34" charset="0"/>
              <a:buChar char="•"/>
            </a:pPr>
            <a:r>
              <a:rPr lang="en-US" b="1" dirty="0"/>
              <a:t>Extensive Fleet and Facilities</a:t>
            </a:r>
            <a:r>
              <a:rPr lang="en-US" dirty="0"/>
              <a:t>: With a large fleet of standardized aircraft and advanced flight simulators, ATP ensures consistent and high-quality training experiences across all locations. </a:t>
            </a:r>
          </a:p>
          <a:p>
            <a:pPr>
              <a:buFont typeface="Arial" panose="020B0604020202020204" pitchFamily="34" charset="0"/>
              <a:buChar char="•"/>
            </a:pPr>
            <a:r>
              <a:rPr lang="en-US" b="1" dirty="0"/>
              <a:t>Airline Partnerships</a:t>
            </a:r>
            <a:r>
              <a:rPr lang="en-US" dirty="0"/>
              <a:t>: ATP has established relationships with numerous regional airlines, providing graduates with pathways to employment and career advancement opportunities. </a:t>
            </a:r>
          </a:p>
          <a:p>
            <a:endParaRPr lang="en-US" dirty="0"/>
          </a:p>
          <a:p>
            <a:r>
              <a:rPr lang="en-US" dirty="0"/>
              <a:t>While ATP Flight School is a prominent choice, other reputable institutions also offer quality flight training:</a:t>
            </a:r>
          </a:p>
          <a:p>
            <a:pPr>
              <a:buFont typeface="Arial" panose="020B0604020202020204" pitchFamily="34" charset="0"/>
              <a:buChar char="•"/>
            </a:pPr>
            <a:r>
              <a:rPr lang="en-US" b="1" dirty="0"/>
              <a:t>Embry-Riddle Aeronautical University</a:t>
            </a:r>
            <a:r>
              <a:rPr lang="en-US" dirty="0"/>
              <a:t>: Known as "The Harvard of the Skies," Embry-Riddle offers comprehensive aviation programs and has campuses in Daytona Beach, Florida, and Prescott, Arizona. </a:t>
            </a:r>
          </a:p>
          <a:p>
            <a:pPr>
              <a:buFont typeface="Arial" panose="020B0604020202020204" pitchFamily="34" charset="0"/>
              <a:buChar char="•"/>
            </a:pPr>
            <a:r>
              <a:rPr lang="en-US" b="1" dirty="0"/>
              <a:t>University of North Dakota (UND)</a:t>
            </a:r>
            <a:r>
              <a:rPr lang="en-US" dirty="0"/>
              <a:t>: UND's John D. Odegard School of Aerospace Sciences provides a diverse range of aviation degrees and operates one of the largest civilian aircraft fleets in North America. </a:t>
            </a:r>
          </a:p>
          <a:p>
            <a:pPr>
              <a:buFont typeface="Arial" panose="020B0604020202020204" pitchFamily="34" charset="0"/>
              <a:buChar char="•"/>
            </a:pPr>
            <a:endParaRPr lang="en-US" dirty="0"/>
          </a:p>
          <a:p>
            <a:pPr>
              <a:buFont typeface="Arial" panose="020B0604020202020204" pitchFamily="34" charset="0"/>
              <a:buNone/>
            </a:pPr>
            <a:r>
              <a:rPr lang="en-US" dirty="0"/>
              <a:t>When selecting a flight school, consider factors such as location, program offerings, cost, and how well the school's training approach aligns with your career objectives. Visiting campuses, speaking with current students, and reviewing each school's success rates can provide valuable insights to inform your decision.</a:t>
            </a:r>
          </a:p>
          <a:p>
            <a:pPr>
              <a:buFont typeface="Arial" panose="020B0604020202020204" pitchFamily="34" charset="0"/>
              <a:buChar char="•"/>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216A107C-7E1A-03B0-F917-729EEBC6AC8E}"/>
              </a:ext>
            </a:extLst>
          </p:cNvPr>
          <p:cNvSpPr>
            <a:spLocks noGrp="1"/>
          </p:cNvSpPr>
          <p:nvPr>
            <p:ph type="sldNum" sz="quarter" idx="5"/>
          </p:nvPr>
        </p:nvSpPr>
        <p:spPr/>
        <p:txBody>
          <a:bodyPr/>
          <a:lstStyle/>
          <a:p>
            <a:fld id="{831C6D8E-FEC4-4BA3-A045-EFCE94843474}" type="slidenum">
              <a:rPr lang="en-US" smtClean="0"/>
              <a:t>32</a:t>
            </a:fld>
            <a:endParaRPr lang="en-US"/>
          </a:p>
        </p:txBody>
      </p:sp>
    </p:spTree>
    <p:extLst>
      <p:ext uri="{BB962C8B-B14F-4D97-AF65-F5344CB8AC3E}">
        <p14:creationId xmlns:p14="http://schemas.microsoft.com/office/powerpoint/2010/main" val="246033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95A12-3565-0227-2A98-2D97DCF79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0919F-1B45-6932-C626-A36A67A48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E2E33-1115-43C6-2B09-E86CC9523DF6}"/>
              </a:ext>
            </a:extLst>
          </p:cNvPr>
          <p:cNvSpPr>
            <a:spLocks noGrp="1"/>
          </p:cNvSpPr>
          <p:nvPr>
            <p:ph type="body" idx="1"/>
          </p:nvPr>
        </p:nvSpPr>
        <p:spPr/>
        <p:txBody>
          <a:bodyPr/>
          <a:lstStyle/>
          <a:p>
            <a:r>
              <a:rPr lang="en-US" dirty="0"/>
              <a:t>An </a:t>
            </a:r>
            <a:r>
              <a:rPr lang="en-US" b="1" dirty="0"/>
              <a:t>instrument rating</a:t>
            </a:r>
            <a:r>
              <a:rPr lang="en-US" dirty="0"/>
              <a:t> is an advanced certification that allows pilots to fly under Instrument Flight Rules (IFR), meaning they can operate in low visibility conditions using instruments instead of visual references. Here's a breakdown of the </a:t>
            </a:r>
            <a:r>
              <a:rPr lang="en-US" b="1" dirty="0"/>
              <a:t>requirements</a:t>
            </a:r>
            <a:r>
              <a:rPr lang="en-US" dirty="0"/>
              <a:t> and </a:t>
            </a:r>
            <a:r>
              <a:rPr lang="en-US" b="1" dirty="0"/>
              <a:t>benefits</a:t>
            </a:r>
            <a:r>
              <a:rPr lang="en-US" dirty="0"/>
              <a:t> of earning an instrument rating:</a:t>
            </a:r>
          </a:p>
          <a:p>
            <a:endParaRPr lang="en-US" dirty="0"/>
          </a:p>
          <a:p>
            <a:r>
              <a:rPr lang="en-US" b="1" dirty="0"/>
              <a:t>Requirements for an Instrument Rating</a:t>
            </a:r>
          </a:p>
          <a:p>
            <a:pPr>
              <a:buFont typeface="+mj-lt"/>
              <a:buAutoNum type="arabicPeriod"/>
            </a:pPr>
            <a:r>
              <a:rPr lang="en-US" b="1" dirty="0"/>
              <a:t>Prerequisite:  </a:t>
            </a:r>
            <a:r>
              <a:rPr lang="en-US" b="0" dirty="0"/>
              <a:t>You must hold </a:t>
            </a:r>
            <a:r>
              <a:rPr lang="en-US" dirty="0"/>
              <a:t>at least a </a:t>
            </a:r>
            <a:r>
              <a:rPr lang="en-US" b="1" dirty="0"/>
              <a:t>private pilot certificate</a:t>
            </a:r>
            <a:r>
              <a:rPr lang="en-US" dirty="0"/>
              <a:t>.</a:t>
            </a:r>
          </a:p>
          <a:p>
            <a:pPr>
              <a:buFont typeface="+mj-lt"/>
              <a:buAutoNum type="arabicPeriod"/>
            </a:pPr>
            <a:r>
              <a:rPr lang="en-US" b="1" dirty="0"/>
              <a:t>Flight Experience</a:t>
            </a:r>
            <a:r>
              <a:rPr lang="en-US" dirty="0"/>
              <a:t>:</a:t>
            </a:r>
          </a:p>
          <a:p>
            <a:pPr marL="742950" lvl="1" indent="-285750">
              <a:buFont typeface="+mj-lt"/>
              <a:buAutoNum type="arabicPeriod"/>
            </a:pPr>
            <a:r>
              <a:rPr lang="en-US" dirty="0"/>
              <a:t>Accumulate a minimum of </a:t>
            </a:r>
            <a:r>
              <a:rPr lang="en-US" b="1" dirty="0"/>
              <a:t>50 hours of cross-country flight time</a:t>
            </a:r>
            <a:r>
              <a:rPr lang="en-US" dirty="0"/>
              <a:t> as pilot-in-command (PIC).</a:t>
            </a:r>
          </a:p>
          <a:p>
            <a:pPr marL="742950" lvl="1" indent="-285750">
              <a:buFont typeface="+mj-lt"/>
              <a:buAutoNum type="arabicPeriod"/>
            </a:pPr>
            <a:r>
              <a:rPr lang="en-US" dirty="0"/>
              <a:t>Complete at least </a:t>
            </a:r>
            <a:r>
              <a:rPr lang="en-US" b="1" dirty="0"/>
              <a:t>40 hours of actual or simulated instrument time</a:t>
            </a:r>
            <a:r>
              <a:rPr lang="en-US" dirty="0"/>
              <a:t>, including:</a:t>
            </a:r>
          </a:p>
          <a:p>
            <a:pPr marL="1143000" lvl="2" indent="-228600">
              <a:buFont typeface="+mj-lt"/>
              <a:buAutoNum type="arabicPeriod"/>
            </a:pPr>
            <a:r>
              <a:rPr lang="en-US" b="1" dirty="0"/>
              <a:t>15 hours of instrument training</a:t>
            </a:r>
            <a:r>
              <a:rPr lang="en-US" dirty="0"/>
              <a:t> with a Certified Flight Instructor – Instrument (CFII).</a:t>
            </a:r>
          </a:p>
          <a:p>
            <a:pPr marL="1143000" lvl="2" indent="-228600">
              <a:buFont typeface="+mj-lt"/>
              <a:buAutoNum type="arabicPeriod"/>
            </a:pPr>
            <a:r>
              <a:rPr lang="en-US" dirty="0"/>
              <a:t>One </a:t>
            </a:r>
            <a:r>
              <a:rPr lang="en-US" b="1" dirty="0"/>
              <a:t>cross-country flight under IFR</a:t>
            </a:r>
            <a:r>
              <a:rPr lang="en-US" dirty="0"/>
              <a:t> conditions, including:</a:t>
            </a:r>
          </a:p>
          <a:p>
            <a:pPr marL="1600200" lvl="3" indent="-228600">
              <a:buFont typeface="+mj-lt"/>
              <a:buAutoNum type="arabicPeriod"/>
            </a:pPr>
            <a:r>
              <a:rPr lang="en-US" dirty="0"/>
              <a:t>A flight of at least </a:t>
            </a:r>
            <a:r>
              <a:rPr lang="en-US" b="1" dirty="0"/>
              <a:t>250 nautical miles</a:t>
            </a:r>
            <a:r>
              <a:rPr lang="en-US" dirty="0"/>
              <a:t>.</a:t>
            </a:r>
          </a:p>
          <a:p>
            <a:pPr marL="1600200" lvl="3" indent="-228600">
              <a:buFont typeface="+mj-lt"/>
              <a:buAutoNum type="arabicPeriod"/>
            </a:pPr>
            <a:r>
              <a:rPr lang="en-US" dirty="0"/>
              <a:t>Use of airways or ATC-directed routing.</a:t>
            </a:r>
          </a:p>
          <a:p>
            <a:pPr marL="1600200" lvl="3" indent="-228600">
              <a:buFont typeface="+mj-lt"/>
              <a:buAutoNum type="arabicPeriod"/>
            </a:pPr>
            <a:r>
              <a:rPr lang="en-US" dirty="0"/>
              <a:t>Instrument approaches at </a:t>
            </a:r>
            <a:r>
              <a:rPr lang="en-US" b="1" dirty="0"/>
              <a:t>three different airports</a:t>
            </a:r>
            <a:r>
              <a:rPr lang="en-US" dirty="0"/>
              <a:t>.</a:t>
            </a:r>
          </a:p>
          <a:p>
            <a:pPr>
              <a:buFont typeface="+mj-lt"/>
              <a:buAutoNum type="arabicPeriod"/>
            </a:pPr>
            <a:r>
              <a:rPr lang="en-US" b="1" dirty="0"/>
              <a:t>Ground Training</a:t>
            </a:r>
            <a:r>
              <a:rPr lang="en-US" dirty="0"/>
              <a:t>:  Complete ground school instruction focused on instrument procedures, weather theory, IFR regulations, navigation, and avionics.</a:t>
            </a:r>
          </a:p>
          <a:p>
            <a:pPr>
              <a:buFont typeface="+mj-lt"/>
              <a:buAutoNum type="arabicPeriod"/>
            </a:pPr>
            <a:r>
              <a:rPr lang="en-US" b="1" dirty="0"/>
              <a:t>Written Knowledge Test</a:t>
            </a:r>
            <a:r>
              <a:rPr lang="en-US" dirty="0"/>
              <a:t>:  Pass the FAA </a:t>
            </a:r>
            <a:r>
              <a:rPr lang="en-US" b="1" dirty="0"/>
              <a:t>Instrument Rating Knowledge Test</a:t>
            </a:r>
            <a:r>
              <a:rPr lang="en-US" dirty="0"/>
              <a:t> (60 multiple-choice questions covering IFR topics).</a:t>
            </a:r>
          </a:p>
          <a:p>
            <a:pPr>
              <a:buFont typeface="+mj-lt"/>
              <a:buAutoNum type="arabicPeriod"/>
            </a:pPr>
            <a:r>
              <a:rPr lang="en-US" b="1" dirty="0"/>
              <a:t>Practical Test (</a:t>
            </a:r>
            <a:r>
              <a:rPr lang="en-US" b="1" dirty="0" err="1"/>
              <a:t>Checkride</a:t>
            </a:r>
            <a:r>
              <a:rPr lang="en-US" b="1" dirty="0"/>
              <a:t>)</a:t>
            </a:r>
            <a:r>
              <a:rPr lang="en-US" dirty="0"/>
              <a:t>:  Demonstrate proficiency in IFR operations during a </a:t>
            </a:r>
            <a:r>
              <a:rPr lang="en-US" dirty="0" err="1"/>
              <a:t>checkride</a:t>
            </a:r>
            <a:r>
              <a:rPr lang="en-US" dirty="0"/>
              <a:t> with an FAA examiner or designated pilot examiner.  The </a:t>
            </a:r>
            <a:r>
              <a:rPr lang="en-US" dirty="0" err="1"/>
              <a:t>checkride</a:t>
            </a:r>
            <a:r>
              <a:rPr lang="en-US" dirty="0"/>
              <a:t> involves:</a:t>
            </a:r>
          </a:p>
          <a:p>
            <a:pPr marL="1143000" lvl="2" indent="-228600">
              <a:buFont typeface="Arial" panose="020B0604020202020204" pitchFamily="34" charset="0"/>
              <a:buChar char="•"/>
            </a:pPr>
            <a:r>
              <a:rPr lang="en-US" dirty="0"/>
              <a:t>Pre-flight planning and weather interpretation.</a:t>
            </a:r>
          </a:p>
          <a:p>
            <a:pPr marL="1143000" lvl="2" indent="-228600">
              <a:buFont typeface="Arial" panose="020B0604020202020204" pitchFamily="34" charset="0"/>
              <a:buChar char="•"/>
            </a:pPr>
            <a:r>
              <a:rPr lang="en-US" dirty="0"/>
              <a:t>Demonstration of instrument approaches, holds, and </a:t>
            </a:r>
            <a:r>
              <a:rPr lang="en-US" dirty="0" err="1"/>
              <a:t>en</a:t>
            </a:r>
            <a:r>
              <a:rPr lang="en-US" dirty="0"/>
              <a:t>-route procedures.</a:t>
            </a:r>
          </a:p>
          <a:p>
            <a:pPr marL="1143000" lvl="2" indent="-228600">
              <a:buFont typeface="Arial" panose="020B0604020202020204" pitchFamily="34" charset="0"/>
              <a:buChar char="•"/>
            </a:pPr>
            <a:r>
              <a:rPr lang="en-US" dirty="0"/>
              <a:t>Recovery from unusual attitudes.</a:t>
            </a:r>
          </a:p>
          <a:p>
            <a:endParaRPr lang="en-US" b="1" dirty="0"/>
          </a:p>
          <a:p>
            <a:r>
              <a:rPr lang="en-US" b="1" dirty="0"/>
              <a:t>Benefits of an Instrument Rating:</a:t>
            </a:r>
          </a:p>
          <a:p>
            <a:pPr>
              <a:buFont typeface="+mj-lt"/>
              <a:buAutoNum type="arabicPeriod"/>
            </a:pPr>
            <a:r>
              <a:rPr lang="en-US" b="1" dirty="0"/>
              <a:t>Ability to Fly in IFR Conditions:  </a:t>
            </a:r>
            <a:r>
              <a:rPr lang="en-US" dirty="0"/>
              <a:t>Pilots can fly in </a:t>
            </a:r>
            <a:r>
              <a:rPr lang="en-US" b="1" dirty="0"/>
              <a:t>poor visibility conditions</a:t>
            </a:r>
            <a:r>
              <a:rPr lang="en-US" dirty="0"/>
              <a:t>, such as clouds, fog, rain, or at night, greatly expanding flying opportunities.</a:t>
            </a:r>
          </a:p>
          <a:p>
            <a:pPr>
              <a:buFont typeface="+mj-lt"/>
              <a:buAutoNum type="arabicPeriod"/>
            </a:pPr>
            <a:r>
              <a:rPr lang="en-US" b="1" dirty="0"/>
              <a:t>Enhanced Safety:  </a:t>
            </a:r>
            <a:r>
              <a:rPr lang="en-US" dirty="0"/>
              <a:t>Provides skills to handle unexpected weather conditions and navigate safely using only instruments, and reduces the risk of accidents caused by spatial disorientation or inadvertent entry into Instrument Meteorological Conditions (IMC).</a:t>
            </a:r>
          </a:p>
          <a:p>
            <a:pPr>
              <a:buFont typeface="+mj-lt"/>
              <a:buAutoNum type="arabicPeriod"/>
            </a:pPr>
            <a:r>
              <a:rPr lang="en-US" b="1" dirty="0"/>
              <a:t>Access to Controlled Airspace</a:t>
            </a:r>
            <a:r>
              <a:rPr lang="en-US" dirty="0"/>
              <a:t>:  Pilots with an instrument rating can navigate more efficiently in controlled airspace, including Class A airspace (above 18,000 feet).</a:t>
            </a:r>
          </a:p>
          <a:p>
            <a:pPr>
              <a:buFont typeface="+mj-lt"/>
              <a:buAutoNum type="arabicPeriod"/>
            </a:pPr>
            <a:r>
              <a:rPr lang="en-US" b="1" dirty="0"/>
              <a:t>Improved Precision</a:t>
            </a:r>
            <a:r>
              <a:rPr lang="en-US" dirty="0"/>
              <a:t>:  Teaches pilots advanced navigation and situational awareness, improving their overall flying skills.</a:t>
            </a:r>
          </a:p>
          <a:p>
            <a:pPr>
              <a:buFont typeface="+mj-lt"/>
              <a:buAutoNum type="arabicPeriod"/>
            </a:pPr>
            <a:r>
              <a:rPr lang="en-US" b="1" dirty="0"/>
              <a:t>Career Advancement</a:t>
            </a:r>
            <a:r>
              <a:rPr lang="en-US" dirty="0"/>
              <a:t>:  An instrument rating is a necessary step for pilots aspiring to become commercial pilots, airline pilots, or flight instructors.</a:t>
            </a:r>
          </a:p>
          <a:p>
            <a:pPr>
              <a:buFont typeface="+mj-lt"/>
              <a:buAutoNum type="arabicPeriod"/>
            </a:pPr>
            <a:r>
              <a:rPr lang="en-US" b="1" dirty="0"/>
              <a:t>Increased Reliability for Travel</a:t>
            </a:r>
            <a:r>
              <a:rPr lang="en-US" dirty="0"/>
              <a:t>:  With an instrument rating, flights are less likely to be delayed or canceled due to weather, making it more reliable for personal and business travel.</a:t>
            </a:r>
          </a:p>
          <a:p>
            <a:endParaRPr lang="en-US" b="1" dirty="0"/>
          </a:p>
          <a:p>
            <a:r>
              <a:rPr lang="en-US" b="1" dirty="0"/>
              <a:t>Additional Notes</a:t>
            </a:r>
          </a:p>
          <a:p>
            <a:pPr>
              <a:buFont typeface="Arial" panose="020B0604020202020204" pitchFamily="34" charset="0"/>
              <a:buChar char="•"/>
            </a:pPr>
            <a:r>
              <a:rPr lang="en-US" dirty="0"/>
              <a:t>An instrument rating does not allow a pilot to fly in all weather conditions, as certain severe weather (e.g., thunderstorms or icing) is still unsafe even with IFR skills.</a:t>
            </a:r>
          </a:p>
          <a:p>
            <a:pPr>
              <a:buFont typeface="Arial" panose="020B0604020202020204" pitchFamily="34" charset="0"/>
              <a:buChar char="•"/>
            </a:pPr>
            <a:r>
              <a:rPr lang="en-US" dirty="0"/>
              <a:t>Maintaining instrument currency is required – you must complete at least </a:t>
            </a:r>
            <a:r>
              <a:rPr lang="en-US" b="1" dirty="0"/>
              <a:t>6 instrument approaches</a:t>
            </a:r>
            <a:r>
              <a:rPr lang="en-US" dirty="0"/>
              <a:t> within the previous </a:t>
            </a:r>
            <a:r>
              <a:rPr lang="en-US" b="1" dirty="0"/>
              <a:t>6 months</a:t>
            </a:r>
            <a:r>
              <a:rPr lang="en-US" dirty="0"/>
              <a:t> or participate in an Instrument Proficiency Check (IPC) with a CFII.</a:t>
            </a:r>
          </a:p>
          <a:p>
            <a:endParaRPr lang="en-US" dirty="0"/>
          </a:p>
        </p:txBody>
      </p:sp>
      <p:sp>
        <p:nvSpPr>
          <p:cNvPr id="4" name="Slide Number Placeholder 3">
            <a:extLst>
              <a:ext uri="{FF2B5EF4-FFF2-40B4-BE49-F238E27FC236}">
                <a16:creationId xmlns:a16="http://schemas.microsoft.com/office/drawing/2014/main" id="{E32A0F68-2055-AABC-0708-69571607323C}"/>
              </a:ext>
            </a:extLst>
          </p:cNvPr>
          <p:cNvSpPr>
            <a:spLocks noGrp="1"/>
          </p:cNvSpPr>
          <p:nvPr>
            <p:ph type="sldNum" sz="quarter" idx="5"/>
          </p:nvPr>
        </p:nvSpPr>
        <p:spPr/>
        <p:txBody>
          <a:bodyPr/>
          <a:lstStyle/>
          <a:p>
            <a:fld id="{831C6D8E-FEC4-4BA3-A045-EFCE94843474}" type="slidenum">
              <a:rPr lang="en-US" smtClean="0"/>
              <a:t>33</a:t>
            </a:fld>
            <a:endParaRPr lang="en-US"/>
          </a:p>
        </p:txBody>
      </p:sp>
    </p:spTree>
    <p:extLst>
      <p:ext uri="{BB962C8B-B14F-4D97-AF65-F5344CB8AC3E}">
        <p14:creationId xmlns:p14="http://schemas.microsoft.com/office/powerpoint/2010/main" val="2088749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F46F8-E913-DCD6-C138-DE960C671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BC7DB-916D-65D2-6E2F-3A561B367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299E6-8462-3348-B071-708C53FA9A50}"/>
              </a:ext>
            </a:extLst>
          </p:cNvPr>
          <p:cNvSpPr>
            <a:spLocks noGrp="1"/>
          </p:cNvSpPr>
          <p:nvPr>
            <p:ph type="body" idx="1"/>
          </p:nvPr>
        </p:nvSpPr>
        <p:spPr/>
        <p:txBody>
          <a:bodyPr/>
          <a:lstStyle/>
          <a:p>
            <a:r>
              <a:rPr lang="en-US" dirty="0"/>
              <a:t>Here’s a detailed explanation of the </a:t>
            </a:r>
            <a:r>
              <a:rPr lang="en-US" b="1" dirty="0"/>
              <a:t>Commercial Pilot Certificate</a:t>
            </a:r>
            <a:r>
              <a:rPr lang="en-US" dirty="0"/>
              <a:t>, </a:t>
            </a:r>
            <a:r>
              <a:rPr lang="en-US" b="1" dirty="0"/>
              <a:t>Airline Transport Pilot Certificate</a:t>
            </a:r>
            <a:r>
              <a:rPr lang="en-US" dirty="0"/>
              <a:t>, and </a:t>
            </a:r>
            <a:r>
              <a:rPr lang="en-US" b="1" dirty="0"/>
              <a:t>Certified Flight Instructor Certificate</a:t>
            </a:r>
            <a:r>
              <a:rPr lang="en-US" dirty="0"/>
              <a:t>:</a:t>
            </a:r>
          </a:p>
          <a:p>
            <a:endParaRPr lang="en-US" dirty="0"/>
          </a:p>
          <a:p>
            <a:r>
              <a:rPr lang="en-US" b="1" dirty="0"/>
              <a:t>1. Commercial Pilot Certificate</a:t>
            </a:r>
          </a:p>
          <a:p>
            <a:pPr>
              <a:buFont typeface="Arial" panose="020B0604020202020204" pitchFamily="34" charset="0"/>
              <a:buChar char="•"/>
            </a:pPr>
            <a:r>
              <a:rPr lang="en-US" b="1" dirty="0"/>
              <a:t>Purpose</a:t>
            </a:r>
            <a:r>
              <a:rPr lang="en-US" dirty="0"/>
              <a:t>: Allows pilots to earn money for flying.</a:t>
            </a:r>
          </a:p>
          <a:p>
            <a:pPr>
              <a:buFont typeface="Arial" panose="020B0604020202020204" pitchFamily="34" charset="0"/>
              <a:buChar char="•"/>
            </a:pPr>
            <a:r>
              <a:rPr lang="en-US" b="1" dirty="0"/>
              <a:t>Requirements</a:t>
            </a:r>
            <a:r>
              <a:rPr lang="en-US" dirty="0"/>
              <a:t>:</a:t>
            </a:r>
          </a:p>
          <a:p>
            <a:pPr marL="742950" lvl="1" indent="-285750">
              <a:buFont typeface="Arial" panose="020B0604020202020204" pitchFamily="34" charset="0"/>
              <a:buChar char="•"/>
            </a:pPr>
            <a:r>
              <a:rPr lang="en-US" dirty="0"/>
              <a:t>Be at least </a:t>
            </a:r>
            <a:r>
              <a:rPr lang="en-US" b="1" dirty="0"/>
              <a:t>18 years old</a:t>
            </a:r>
            <a:r>
              <a:rPr lang="en-US" dirty="0"/>
              <a:t>.</a:t>
            </a:r>
          </a:p>
          <a:p>
            <a:pPr marL="742950" lvl="1" indent="-285750">
              <a:buFont typeface="Arial" panose="020B0604020202020204" pitchFamily="34" charset="0"/>
              <a:buChar char="•"/>
            </a:pPr>
            <a:r>
              <a:rPr lang="en-US" dirty="0"/>
              <a:t>Hold at least a </a:t>
            </a:r>
            <a:r>
              <a:rPr lang="en-US" b="1" dirty="0"/>
              <a:t>private pilot certificate</a:t>
            </a:r>
            <a:r>
              <a:rPr lang="en-US" dirty="0"/>
              <a:t>.</a:t>
            </a:r>
          </a:p>
          <a:p>
            <a:pPr marL="742950" lvl="1" indent="-285750">
              <a:buFont typeface="Arial" panose="020B0604020202020204" pitchFamily="34" charset="0"/>
              <a:buChar char="•"/>
            </a:pPr>
            <a:r>
              <a:rPr lang="en-US" dirty="0"/>
              <a:t>Accumulate a minimum of:</a:t>
            </a:r>
          </a:p>
          <a:p>
            <a:pPr marL="1143000" lvl="2" indent="-228600">
              <a:buFont typeface="Arial" panose="020B0604020202020204" pitchFamily="34" charset="0"/>
              <a:buChar char="•"/>
            </a:pPr>
            <a:r>
              <a:rPr lang="en-US" b="1" dirty="0"/>
              <a:t>250 total flight hours</a:t>
            </a:r>
            <a:r>
              <a:rPr lang="en-US" dirty="0"/>
              <a:t> (Part 61) or </a:t>
            </a:r>
            <a:r>
              <a:rPr lang="en-US" b="1" dirty="0"/>
              <a:t>190 hours</a:t>
            </a:r>
            <a:r>
              <a:rPr lang="en-US" dirty="0"/>
              <a:t> (Part 141 schools).</a:t>
            </a:r>
          </a:p>
          <a:p>
            <a:pPr marL="1143000" lvl="2" indent="-228600">
              <a:buFont typeface="Arial" panose="020B0604020202020204" pitchFamily="34" charset="0"/>
              <a:buChar char="•"/>
            </a:pPr>
            <a:r>
              <a:rPr lang="en-US" dirty="0"/>
              <a:t>100 hours as pilot-in-command (PIC).</a:t>
            </a:r>
          </a:p>
          <a:p>
            <a:pPr marL="1143000" lvl="2" indent="-228600">
              <a:buFont typeface="Arial" panose="020B0604020202020204" pitchFamily="34" charset="0"/>
              <a:buChar char="•"/>
            </a:pPr>
            <a:r>
              <a:rPr lang="en-US" dirty="0"/>
              <a:t>50 hours of cross-country flight time.</a:t>
            </a:r>
          </a:p>
          <a:p>
            <a:pPr marL="1143000" lvl="2" indent="-228600">
              <a:buFont typeface="Arial" panose="020B0604020202020204" pitchFamily="34" charset="0"/>
              <a:buChar char="•"/>
            </a:pPr>
            <a:r>
              <a:rPr lang="en-US" dirty="0"/>
              <a:t>10 hours of instrument training.</a:t>
            </a:r>
          </a:p>
          <a:p>
            <a:pPr marL="1143000" lvl="2" indent="-228600">
              <a:buFont typeface="Arial" panose="020B0604020202020204" pitchFamily="34" charset="0"/>
              <a:buChar char="•"/>
            </a:pPr>
            <a:r>
              <a:rPr lang="en-US" dirty="0"/>
              <a:t>10 hours of training in a complex aircraft or technically advanced airplane (TAA).</a:t>
            </a:r>
          </a:p>
          <a:p>
            <a:pPr marL="742950" lvl="1" indent="-285750">
              <a:buFont typeface="Arial" panose="020B0604020202020204" pitchFamily="34" charset="0"/>
              <a:buChar char="•"/>
            </a:pPr>
            <a:r>
              <a:rPr lang="en-US" dirty="0"/>
              <a:t>Pass a </a:t>
            </a:r>
            <a:r>
              <a:rPr lang="en-US" b="1" dirty="0"/>
              <a:t>second-class medical exam</a:t>
            </a:r>
            <a:r>
              <a:rPr lang="en-US" dirty="0"/>
              <a:t>.</a:t>
            </a:r>
          </a:p>
          <a:p>
            <a:pPr marL="742950" lvl="1" indent="-285750">
              <a:buFont typeface="Arial" panose="020B0604020202020204" pitchFamily="34" charset="0"/>
              <a:buChar char="•"/>
            </a:pPr>
            <a:r>
              <a:rPr lang="en-US" dirty="0"/>
              <a:t>Complete the </a:t>
            </a:r>
            <a:r>
              <a:rPr lang="en-US" b="1" dirty="0"/>
              <a:t>FAA written knowledge test</a:t>
            </a:r>
            <a:r>
              <a:rPr lang="en-US" dirty="0"/>
              <a:t> and a </a:t>
            </a:r>
            <a:r>
              <a:rPr lang="en-US" b="1" dirty="0"/>
              <a:t>practical test (</a:t>
            </a:r>
            <a:r>
              <a:rPr lang="en-US" b="1" dirty="0" err="1"/>
              <a:t>checkride</a:t>
            </a:r>
            <a:r>
              <a:rPr lang="en-US" b="1" dirty="0"/>
              <a:t>)</a:t>
            </a:r>
            <a:r>
              <a:rPr lang="en-US" dirty="0"/>
              <a:t>.</a:t>
            </a:r>
          </a:p>
          <a:p>
            <a:pPr>
              <a:buFont typeface="Arial" panose="020B0604020202020204" pitchFamily="34" charset="0"/>
              <a:buChar char="•"/>
            </a:pPr>
            <a:r>
              <a:rPr lang="en-US" b="1" dirty="0"/>
              <a:t>Privileges</a:t>
            </a:r>
            <a:r>
              <a:rPr lang="en-US" dirty="0"/>
              <a:t>:</a:t>
            </a:r>
          </a:p>
          <a:p>
            <a:pPr marL="742950" lvl="1" indent="-285750">
              <a:buFont typeface="Arial" panose="020B0604020202020204" pitchFamily="34" charset="0"/>
              <a:buChar char="•"/>
            </a:pPr>
            <a:r>
              <a:rPr lang="en-US" dirty="0"/>
              <a:t>Perform paid flight duties, such as aerial tours, banner towing, ferry flights, crop dusting, or cargo transport.</a:t>
            </a:r>
          </a:p>
          <a:p>
            <a:pPr marL="742950" lvl="1" indent="-285750">
              <a:buFont typeface="Arial" panose="020B0604020202020204" pitchFamily="34" charset="0"/>
              <a:buChar char="•"/>
            </a:pPr>
            <a:r>
              <a:rPr lang="en-US" dirty="0"/>
              <a:t>Does </a:t>
            </a:r>
            <a:r>
              <a:rPr lang="en-US" b="1" dirty="0"/>
              <a:t>not</a:t>
            </a:r>
            <a:r>
              <a:rPr lang="en-US" dirty="0"/>
              <a:t> allow flying as a captain for airlines (requires an Airline Transport Pilot Certificate).</a:t>
            </a:r>
          </a:p>
          <a:p>
            <a:pPr>
              <a:buFont typeface="Arial" panose="020B0604020202020204" pitchFamily="34" charset="0"/>
              <a:buChar char="•"/>
            </a:pPr>
            <a:r>
              <a:rPr lang="en-US" b="1" dirty="0"/>
              <a:t>Limitations</a:t>
            </a:r>
            <a:r>
              <a:rPr lang="en-US" dirty="0"/>
              <a:t>:</a:t>
            </a:r>
          </a:p>
          <a:p>
            <a:pPr marL="742950" lvl="1" indent="-285750">
              <a:buFont typeface="Arial" panose="020B0604020202020204" pitchFamily="34" charset="0"/>
              <a:buChar char="•"/>
            </a:pPr>
            <a:r>
              <a:rPr lang="en-US" dirty="0"/>
              <a:t>Without an instrument rating, commercial pilots are restricted to daytime flights and within 50 nautical miles of the originating airport.</a:t>
            </a:r>
          </a:p>
          <a:p>
            <a:pPr>
              <a:buFont typeface="Arial" panose="020B0604020202020204" pitchFamily="34" charset="0"/>
              <a:buChar char="•"/>
            </a:pPr>
            <a:r>
              <a:rPr lang="en-US" b="1" dirty="0"/>
              <a:t>Next Steps</a:t>
            </a:r>
            <a:r>
              <a:rPr lang="en-US" dirty="0"/>
              <a:t>:</a:t>
            </a:r>
          </a:p>
          <a:p>
            <a:pPr marL="742950" lvl="1" indent="-285750">
              <a:buFont typeface="Arial" panose="020B0604020202020204" pitchFamily="34" charset="0"/>
              <a:buChar char="•"/>
            </a:pPr>
            <a:r>
              <a:rPr lang="en-US" dirty="0"/>
              <a:t>Many commercial pilots continue training to earn an Airline Transport Pilot (ATP) certificate.</a:t>
            </a:r>
          </a:p>
          <a:p>
            <a:endParaRPr lang="en-US" b="1" dirty="0"/>
          </a:p>
          <a:p>
            <a:r>
              <a:rPr lang="en-US" b="1" dirty="0"/>
              <a:t>2. Airline Transport Pilot (ATP) Certificate</a:t>
            </a:r>
          </a:p>
          <a:p>
            <a:pPr>
              <a:buFont typeface="Arial" panose="020B0604020202020204" pitchFamily="34" charset="0"/>
              <a:buChar char="•"/>
            </a:pPr>
            <a:r>
              <a:rPr lang="en-US" b="1" dirty="0"/>
              <a:t>Purpose</a:t>
            </a:r>
            <a:r>
              <a:rPr lang="en-US" dirty="0"/>
              <a:t>: The highest level of pilot certification, required to act as captain (Pilot in Command) for airlines.</a:t>
            </a:r>
          </a:p>
          <a:p>
            <a:pPr>
              <a:buFont typeface="Arial" panose="020B0604020202020204" pitchFamily="34" charset="0"/>
              <a:buChar char="•"/>
            </a:pPr>
            <a:r>
              <a:rPr lang="en-US" b="1" dirty="0"/>
              <a:t>Requirements</a:t>
            </a:r>
            <a:r>
              <a:rPr lang="en-US" dirty="0"/>
              <a:t>:</a:t>
            </a:r>
          </a:p>
          <a:p>
            <a:pPr marL="742950" lvl="1" indent="-285750">
              <a:buFont typeface="Arial" panose="020B0604020202020204" pitchFamily="34" charset="0"/>
              <a:buChar char="•"/>
            </a:pPr>
            <a:r>
              <a:rPr lang="en-US" dirty="0"/>
              <a:t>Be at least </a:t>
            </a:r>
            <a:r>
              <a:rPr lang="en-US" b="1" dirty="0"/>
              <a:t>23 years old</a:t>
            </a:r>
            <a:r>
              <a:rPr lang="en-US" dirty="0"/>
              <a:t>.</a:t>
            </a:r>
          </a:p>
          <a:p>
            <a:pPr marL="742950" lvl="1" indent="-285750">
              <a:buFont typeface="Arial" panose="020B0604020202020204" pitchFamily="34" charset="0"/>
              <a:buChar char="•"/>
            </a:pPr>
            <a:r>
              <a:rPr lang="en-US" dirty="0"/>
              <a:t>Hold a </a:t>
            </a:r>
            <a:r>
              <a:rPr lang="en-US" b="1" dirty="0"/>
              <a:t>commercial pilot certificate</a:t>
            </a:r>
            <a:r>
              <a:rPr lang="en-US" dirty="0"/>
              <a:t> and </a:t>
            </a:r>
            <a:r>
              <a:rPr lang="en-US" b="1" dirty="0"/>
              <a:t>instrument rating</a:t>
            </a:r>
            <a:r>
              <a:rPr lang="en-US" dirty="0"/>
              <a:t>.</a:t>
            </a:r>
          </a:p>
          <a:p>
            <a:pPr marL="742950" lvl="1" indent="-285750">
              <a:buFont typeface="Arial" panose="020B0604020202020204" pitchFamily="34" charset="0"/>
              <a:buChar char="•"/>
            </a:pPr>
            <a:r>
              <a:rPr lang="en-US" dirty="0"/>
              <a:t>Accumulate a minimum of </a:t>
            </a:r>
            <a:r>
              <a:rPr lang="en-US" b="1" dirty="0"/>
              <a:t>1,500 total flight hours</a:t>
            </a:r>
            <a:r>
              <a:rPr lang="en-US" dirty="0"/>
              <a:t>, including:</a:t>
            </a:r>
          </a:p>
          <a:p>
            <a:pPr marL="1143000" lvl="2" indent="-228600">
              <a:buFont typeface="Arial" panose="020B0604020202020204" pitchFamily="34" charset="0"/>
              <a:buChar char="•"/>
            </a:pPr>
            <a:r>
              <a:rPr lang="en-US" dirty="0"/>
              <a:t>500 hours of cross-country time.</a:t>
            </a:r>
          </a:p>
          <a:p>
            <a:pPr marL="1143000" lvl="2" indent="-228600">
              <a:buFont typeface="Arial" panose="020B0604020202020204" pitchFamily="34" charset="0"/>
              <a:buChar char="•"/>
            </a:pPr>
            <a:r>
              <a:rPr lang="en-US" dirty="0"/>
              <a:t>100 hours of night flight.</a:t>
            </a:r>
          </a:p>
          <a:p>
            <a:pPr marL="1143000" lvl="2" indent="-228600">
              <a:buFont typeface="Arial" panose="020B0604020202020204" pitchFamily="34" charset="0"/>
              <a:buChar char="•"/>
            </a:pPr>
            <a:r>
              <a:rPr lang="en-US" dirty="0"/>
              <a:t>75 hours of instrument flight.</a:t>
            </a:r>
          </a:p>
          <a:p>
            <a:pPr marL="1143000" lvl="2" indent="-228600">
              <a:buFont typeface="Arial" panose="020B0604020202020204" pitchFamily="34" charset="0"/>
              <a:buChar char="•"/>
            </a:pPr>
            <a:r>
              <a:rPr lang="en-US" dirty="0"/>
              <a:t>250 hours as Pilot-in-Command (PIC).</a:t>
            </a:r>
          </a:p>
          <a:p>
            <a:pPr marL="742950" lvl="1" indent="-285750">
              <a:buFont typeface="Arial" panose="020B0604020202020204" pitchFamily="34" charset="0"/>
              <a:buChar char="•"/>
            </a:pPr>
            <a:r>
              <a:rPr lang="en-US" dirty="0"/>
              <a:t>Pass a </a:t>
            </a:r>
            <a:r>
              <a:rPr lang="en-US" b="1" dirty="0"/>
              <a:t>first-class medical exam</a:t>
            </a:r>
            <a:r>
              <a:rPr lang="en-US" dirty="0"/>
              <a:t>.</a:t>
            </a:r>
          </a:p>
          <a:p>
            <a:pPr marL="742950" lvl="1" indent="-285750">
              <a:buFont typeface="Arial" panose="020B0604020202020204" pitchFamily="34" charset="0"/>
              <a:buChar char="•"/>
            </a:pPr>
            <a:r>
              <a:rPr lang="en-US" dirty="0"/>
              <a:t>Complete ATP-specific ground school and simulator training.</a:t>
            </a:r>
          </a:p>
          <a:p>
            <a:pPr marL="742950" lvl="1" indent="-285750">
              <a:buFont typeface="Arial" panose="020B0604020202020204" pitchFamily="34" charset="0"/>
              <a:buChar char="•"/>
            </a:pPr>
            <a:r>
              <a:rPr lang="en-US" dirty="0"/>
              <a:t>Pass the </a:t>
            </a:r>
            <a:r>
              <a:rPr lang="en-US" b="1" dirty="0"/>
              <a:t>ATP written knowledge test</a:t>
            </a:r>
            <a:r>
              <a:rPr lang="en-US" dirty="0"/>
              <a:t> and </a:t>
            </a:r>
            <a:r>
              <a:rPr lang="en-US" b="1" dirty="0"/>
              <a:t>practical test (</a:t>
            </a:r>
            <a:r>
              <a:rPr lang="en-US" b="1" dirty="0" err="1"/>
              <a:t>checkride</a:t>
            </a:r>
            <a:r>
              <a:rPr lang="en-US" b="1" dirty="0"/>
              <a:t>)</a:t>
            </a:r>
            <a:r>
              <a:rPr lang="en-US" dirty="0"/>
              <a:t>.</a:t>
            </a:r>
          </a:p>
          <a:p>
            <a:pPr>
              <a:buFont typeface="Arial" panose="020B0604020202020204" pitchFamily="34" charset="0"/>
              <a:buChar char="•"/>
            </a:pPr>
            <a:r>
              <a:rPr lang="en-US" b="1" dirty="0"/>
              <a:t>Privileges</a:t>
            </a:r>
            <a:r>
              <a:rPr lang="en-US" dirty="0"/>
              <a:t>:</a:t>
            </a:r>
          </a:p>
          <a:p>
            <a:pPr marL="742950" lvl="1" indent="-285750">
              <a:buFont typeface="Arial" panose="020B0604020202020204" pitchFamily="34" charset="0"/>
              <a:buChar char="•"/>
            </a:pPr>
            <a:r>
              <a:rPr lang="en-US" dirty="0"/>
              <a:t>Operate as a captain for airlines.</a:t>
            </a:r>
          </a:p>
          <a:p>
            <a:pPr marL="742950" lvl="1" indent="-285750">
              <a:buFont typeface="Arial" panose="020B0604020202020204" pitchFamily="34" charset="0"/>
              <a:buChar char="•"/>
            </a:pPr>
            <a:r>
              <a:rPr lang="en-US" dirty="0"/>
              <a:t>Serve as Pilot in Command (PIC) for aircraft requiring an ATP certificate.</a:t>
            </a:r>
          </a:p>
          <a:p>
            <a:pPr>
              <a:buFont typeface="Arial" panose="020B0604020202020204" pitchFamily="34" charset="0"/>
              <a:buChar char="•"/>
            </a:pPr>
            <a:r>
              <a:rPr lang="en-US" b="1" dirty="0"/>
              <a:t>Restrictions for First Officers</a:t>
            </a:r>
            <a:r>
              <a:rPr lang="en-US" dirty="0"/>
              <a:t>:</a:t>
            </a:r>
          </a:p>
          <a:p>
            <a:pPr marL="742950" lvl="1" indent="-285750">
              <a:buFont typeface="Arial" panose="020B0604020202020204" pitchFamily="34" charset="0"/>
              <a:buChar char="•"/>
            </a:pPr>
            <a:r>
              <a:rPr lang="en-US" dirty="0"/>
              <a:t>First officers must hold an ATP certificate with restricted privileges if they do not meet the full ATP requirements (e.g., age, flight hours). This is common under FAA Part 121 regulations.</a:t>
            </a:r>
          </a:p>
          <a:p>
            <a:pPr>
              <a:buFont typeface="Arial" panose="020B0604020202020204" pitchFamily="34" charset="0"/>
              <a:buChar char="•"/>
            </a:pPr>
            <a:r>
              <a:rPr lang="en-US" b="1" dirty="0"/>
              <a:t>Career Importance</a:t>
            </a:r>
            <a:r>
              <a:rPr lang="en-US" dirty="0"/>
              <a:t>:</a:t>
            </a:r>
          </a:p>
          <a:p>
            <a:pPr marL="742950" lvl="1" indent="-285750">
              <a:buFont typeface="Arial" panose="020B0604020202020204" pitchFamily="34" charset="0"/>
              <a:buChar char="•"/>
            </a:pPr>
            <a:r>
              <a:rPr lang="en-US" dirty="0"/>
              <a:t>The ATP certificate is a critical milestone for airline pilots and is often required for management or training positions in aviation.</a:t>
            </a:r>
          </a:p>
          <a:p>
            <a:endParaRPr lang="en-US" b="1" dirty="0"/>
          </a:p>
          <a:p>
            <a:r>
              <a:rPr lang="en-US" b="1" dirty="0"/>
              <a:t>3. Certified Flight Instructor (CFI) Certificate</a:t>
            </a:r>
          </a:p>
          <a:p>
            <a:pPr>
              <a:buFont typeface="Arial" panose="020B0604020202020204" pitchFamily="34" charset="0"/>
              <a:buChar char="•"/>
            </a:pPr>
            <a:r>
              <a:rPr lang="en-US" b="1" dirty="0"/>
              <a:t>Purpose</a:t>
            </a:r>
            <a:r>
              <a:rPr lang="en-US" dirty="0"/>
              <a:t>: Allows pilots to teach others how to fly and provide flight training.</a:t>
            </a:r>
          </a:p>
          <a:p>
            <a:pPr>
              <a:buFont typeface="Arial" panose="020B0604020202020204" pitchFamily="34" charset="0"/>
              <a:buChar char="•"/>
            </a:pPr>
            <a:r>
              <a:rPr lang="en-US" b="1" dirty="0"/>
              <a:t>Requirements</a:t>
            </a:r>
            <a:r>
              <a:rPr lang="en-US" dirty="0"/>
              <a:t>:</a:t>
            </a:r>
          </a:p>
          <a:p>
            <a:pPr marL="742950" lvl="1" indent="-285750">
              <a:buFont typeface="Arial" panose="020B0604020202020204" pitchFamily="34" charset="0"/>
              <a:buChar char="•"/>
            </a:pPr>
            <a:r>
              <a:rPr lang="en-US" dirty="0"/>
              <a:t>Hold at least a </a:t>
            </a:r>
            <a:r>
              <a:rPr lang="en-US" b="1" dirty="0"/>
              <a:t>commercial pilot certificate</a:t>
            </a:r>
            <a:r>
              <a:rPr lang="en-US" dirty="0"/>
              <a:t> or </a:t>
            </a:r>
            <a:r>
              <a:rPr lang="en-US" b="1" dirty="0"/>
              <a:t>ATP certificate</a:t>
            </a:r>
            <a:r>
              <a:rPr lang="en-US" dirty="0"/>
              <a:t>.</a:t>
            </a:r>
          </a:p>
          <a:p>
            <a:pPr marL="742950" lvl="1" indent="-285750">
              <a:buFont typeface="Arial" panose="020B0604020202020204" pitchFamily="34" charset="0"/>
              <a:buChar char="•"/>
            </a:pPr>
            <a:r>
              <a:rPr lang="en-US" dirty="0"/>
              <a:t>Be at least </a:t>
            </a:r>
            <a:r>
              <a:rPr lang="en-US" b="1" dirty="0"/>
              <a:t>18 years old</a:t>
            </a:r>
            <a:r>
              <a:rPr lang="en-US" dirty="0"/>
              <a:t>.</a:t>
            </a:r>
          </a:p>
          <a:p>
            <a:pPr marL="742950" lvl="1" indent="-285750">
              <a:buFont typeface="Arial" panose="020B0604020202020204" pitchFamily="34" charset="0"/>
              <a:buChar char="•"/>
            </a:pPr>
            <a:r>
              <a:rPr lang="en-US" dirty="0"/>
              <a:t>Pass the </a:t>
            </a:r>
            <a:r>
              <a:rPr lang="en-US" b="1" dirty="0"/>
              <a:t>Fundamentals of Instruction (FOI)</a:t>
            </a:r>
            <a:r>
              <a:rPr lang="en-US" dirty="0"/>
              <a:t> written exam (unless you hold a teaching credential).</a:t>
            </a:r>
          </a:p>
          <a:p>
            <a:pPr marL="742950" lvl="1" indent="-285750">
              <a:buFont typeface="Arial" panose="020B0604020202020204" pitchFamily="34" charset="0"/>
              <a:buChar char="•"/>
            </a:pPr>
            <a:r>
              <a:rPr lang="en-US" dirty="0"/>
              <a:t>Pass the </a:t>
            </a:r>
            <a:r>
              <a:rPr lang="en-US" b="1" dirty="0"/>
              <a:t>Certified Flight Instructor (CFI) written exam</a:t>
            </a:r>
            <a:r>
              <a:rPr lang="en-US" dirty="0"/>
              <a:t>.</a:t>
            </a:r>
          </a:p>
          <a:p>
            <a:pPr marL="742950" lvl="1" indent="-285750">
              <a:buFont typeface="Arial" panose="020B0604020202020204" pitchFamily="34" charset="0"/>
              <a:buChar char="•"/>
            </a:pPr>
            <a:r>
              <a:rPr lang="en-US" dirty="0"/>
              <a:t>Accumulate the necessary hours and skills to teach maneuvers and flight principles.</a:t>
            </a:r>
          </a:p>
          <a:p>
            <a:pPr marL="742950" lvl="1" indent="-285750">
              <a:buFont typeface="Arial" panose="020B0604020202020204" pitchFamily="34" charset="0"/>
              <a:buChar char="•"/>
            </a:pPr>
            <a:r>
              <a:rPr lang="en-US" dirty="0"/>
              <a:t>Pass a practical test (</a:t>
            </a:r>
            <a:r>
              <a:rPr lang="en-US" dirty="0" err="1"/>
              <a:t>checkride</a:t>
            </a:r>
            <a:r>
              <a:rPr lang="en-US" dirty="0"/>
              <a:t>) with an FAA examiner.</a:t>
            </a:r>
          </a:p>
          <a:p>
            <a:pPr>
              <a:buFont typeface="Arial" panose="020B0604020202020204" pitchFamily="34" charset="0"/>
              <a:buChar char="•"/>
            </a:pPr>
            <a:r>
              <a:rPr lang="en-US" b="1" dirty="0"/>
              <a:t>Privileges</a:t>
            </a:r>
            <a:r>
              <a:rPr lang="en-US" dirty="0"/>
              <a:t>:</a:t>
            </a:r>
          </a:p>
          <a:p>
            <a:pPr marL="742950" lvl="1" indent="-285750">
              <a:buFont typeface="Arial" panose="020B0604020202020204" pitchFamily="34" charset="0"/>
              <a:buChar char="•"/>
            </a:pPr>
            <a:r>
              <a:rPr lang="en-US" dirty="0"/>
              <a:t>Provide training for student pilots, including pre-solo, cross-country, and </a:t>
            </a:r>
            <a:r>
              <a:rPr lang="en-US" dirty="0" err="1"/>
              <a:t>checkride</a:t>
            </a:r>
            <a:r>
              <a:rPr lang="en-US" dirty="0"/>
              <a:t> preparation.</a:t>
            </a:r>
          </a:p>
          <a:p>
            <a:pPr marL="742950" lvl="1" indent="-285750">
              <a:buFont typeface="Arial" panose="020B0604020202020204" pitchFamily="34" charset="0"/>
              <a:buChar char="•"/>
            </a:pPr>
            <a:r>
              <a:rPr lang="en-US" dirty="0"/>
              <a:t>Conduct flight reviews and proficiency checks.</a:t>
            </a:r>
          </a:p>
          <a:p>
            <a:pPr>
              <a:buFont typeface="Arial" panose="020B0604020202020204" pitchFamily="34" charset="0"/>
              <a:buChar char="•"/>
            </a:pPr>
            <a:r>
              <a:rPr lang="en-US" b="1" dirty="0"/>
              <a:t>Limitations</a:t>
            </a:r>
            <a:r>
              <a:rPr lang="en-US" dirty="0"/>
              <a:t>:</a:t>
            </a:r>
          </a:p>
          <a:p>
            <a:pPr marL="742950" lvl="1" indent="-285750">
              <a:buFont typeface="Arial" panose="020B0604020202020204" pitchFamily="34" charset="0"/>
              <a:buChar char="•"/>
            </a:pPr>
            <a:r>
              <a:rPr lang="en-US" dirty="0"/>
              <a:t>CFIs cannot act as Pilot in Command unless they meet additional requirements for the specific operation.</a:t>
            </a:r>
          </a:p>
          <a:p>
            <a:pPr marL="742950" lvl="1" indent="-285750">
              <a:buFont typeface="Arial" panose="020B0604020202020204" pitchFamily="34" charset="0"/>
              <a:buChar char="•"/>
            </a:pPr>
            <a:r>
              <a:rPr lang="en-US" dirty="0"/>
              <a:t>CFIs must renew their certificate every two years through a flight review or additional training.</a:t>
            </a:r>
          </a:p>
          <a:p>
            <a:pPr>
              <a:buFont typeface="Arial" panose="020B0604020202020204" pitchFamily="34" charset="0"/>
              <a:buChar char="•"/>
            </a:pPr>
            <a:r>
              <a:rPr lang="en-US" b="1" dirty="0"/>
              <a:t>Benefits</a:t>
            </a:r>
            <a:r>
              <a:rPr lang="en-US" dirty="0"/>
              <a:t>:</a:t>
            </a:r>
          </a:p>
          <a:p>
            <a:pPr marL="742950" lvl="1" indent="-285750">
              <a:buFont typeface="Arial" panose="020B0604020202020204" pitchFamily="34" charset="0"/>
              <a:buChar char="•"/>
            </a:pPr>
            <a:r>
              <a:rPr lang="en-US" dirty="0"/>
              <a:t>Many pilots become CFIs to build flight hours toward their commercial or ATP requirements while earning an income.</a:t>
            </a:r>
          </a:p>
          <a:p>
            <a:pPr marL="742950" lvl="1" indent="-285750">
              <a:buFont typeface="Arial" panose="020B0604020202020204" pitchFamily="34" charset="0"/>
              <a:buChar char="•"/>
            </a:pPr>
            <a:r>
              <a:rPr lang="en-US" dirty="0"/>
              <a:t>Provides valuable teaching experience and enhances a pilot’s knowledge and skills.</a:t>
            </a:r>
          </a:p>
          <a:p>
            <a:endParaRPr lang="en-US" b="1" dirty="0"/>
          </a:p>
          <a:p>
            <a:endParaRPr lang="en-US" dirty="0"/>
          </a:p>
        </p:txBody>
      </p:sp>
      <p:sp>
        <p:nvSpPr>
          <p:cNvPr id="4" name="Slide Number Placeholder 3">
            <a:extLst>
              <a:ext uri="{FF2B5EF4-FFF2-40B4-BE49-F238E27FC236}">
                <a16:creationId xmlns:a16="http://schemas.microsoft.com/office/drawing/2014/main" id="{BA8584AF-FE00-87A4-540F-92E22120D377}"/>
              </a:ext>
            </a:extLst>
          </p:cNvPr>
          <p:cNvSpPr>
            <a:spLocks noGrp="1"/>
          </p:cNvSpPr>
          <p:nvPr>
            <p:ph type="sldNum" sz="quarter" idx="5"/>
          </p:nvPr>
        </p:nvSpPr>
        <p:spPr/>
        <p:txBody>
          <a:bodyPr/>
          <a:lstStyle/>
          <a:p>
            <a:fld id="{831C6D8E-FEC4-4BA3-A045-EFCE94843474}" type="slidenum">
              <a:rPr lang="en-US" smtClean="0"/>
              <a:t>34</a:t>
            </a:fld>
            <a:endParaRPr lang="en-US"/>
          </a:p>
        </p:txBody>
      </p:sp>
    </p:spTree>
    <p:extLst>
      <p:ext uri="{BB962C8B-B14F-4D97-AF65-F5344CB8AC3E}">
        <p14:creationId xmlns:p14="http://schemas.microsoft.com/office/powerpoint/2010/main" val="2780109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075E6-F137-01B4-CD74-81E1B82D0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4B57ED-D3D5-8628-215F-F0CCADEC56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A93F91-0BA0-91BC-A1B0-454525E8A06F}"/>
              </a:ext>
            </a:extLst>
          </p:cNvPr>
          <p:cNvSpPr>
            <a:spLocks noGrp="1"/>
          </p:cNvSpPr>
          <p:nvPr>
            <p:ph type="body" idx="1"/>
          </p:nvPr>
        </p:nvSpPr>
        <p:spPr/>
        <p:txBody>
          <a:bodyPr/>
          <a:lstStyle/>
          <a:p>
            <a:r>
              <a:rPr lang="en-US" b="1" dirty="0"/>
              <a:t>What Aviation Exploring Posts Do</a:t>
            </a:r>
          </a:p>
          <a:p>
            <a:pPr>
              <a:buFont typeface="+mj-lt"/>
              <a:buAutoNum type="arabicPeriod"/>
            </a:pPr>
            <a:r>
              <a:rPr lang="en-US" b="1" dirty="0"/>
              <a:t>Hands-On Aviation Activities</a:t>
            </a:r>
            <a:endParaRPr lang="en-US" dirty="0"/>
          </a:p>
          <a:p>
            <a:pPr marL="742950" lvl="1" indent="-285750">
              <a:buFont typeface="+mj-lt"/>
              <a:buAutoNum type="arabicPeriod"/>
            </a:pPr>
            <a:r>
              <a:rPr lang="en-US" dirty="0"/>
              <a:t>Participants learn about aircraft systems, flight operations, and maintenance.</a:t>
            </a:r>
          </a:p>
          <a:p>
            <a:pPr marL="742950" lvl="1" indent="-285750">
              <a:buFont typeface="+mj-lt"/>
              <a:buAutoNum type="arabicPeriod"/>
            </a:pPr>
            <a:r>
              <a:rPr lang="en-US" dirty="0"/>
              <a:t>They may have the chance to tour airports, air traffic control towers, and maintenance facilities.</a:t>
            </a:r>
          </a:p>
          <a:p>
            <a:pPr marL="742950" lvl="1" indent="-285750">
              <a:buFont typeface="+mj-lt"/>
              <a:buAutoNum type="arabicPeriod"/>
            </a:pPr>
            <a:r>
              <a:rPr lang="en-US" dirty="0"/>
              <a:t>Opportunities to operate flight simulators and potentially take discovery flights.</a:t>
            </a:r>
          </a:p>
          <a:p>
            <a:pPr>
              <a:buFont typeface="+mj-lt"/>
              <a:buAutoNum type="arabicPeriod"/>
            </a:pPr>
            <a:r>
              <a:rPr lang="en-US" b="1" dirty="0"/>
              <a:t>Career Exploration</a:t>
            </a:r>
            <a:endParaRPr lang="en-US" dirty="0"/>
          </a:p>
          <a:p>
            <a:pPr marL="742950" lvl="1" indent="-285750">
              <a:buFont typeface="+mj-lt"/>
              <a:buAutoNum type="arabicPeriod"/>
            </a:pPr>
            <a:r>
              <a:rPr lang="en-US" dirty="0"/>
              <a:t>Explorers interact with aviation professionals, including pilots, air traffic controllers, mechanics, and engineers.</a:t>
            </a:r>
          </a:p>
          <a:p>
            <a:pPr marL="742950" lvl="1" indent="-285750">
              <a:buFont typeface="+mj-lt"/>
              <a:buAutoNum type="arabicPeriod"/>
            </a:pPr>
            <a:r>
              <a:rPr lang="en-US" dirty="0"/>
              <a:t>They gain insights into the day-to-day responsibilities of aviation careers.</a:t>
            </a:r>
          </a:p>
          <a:p>
            <a:pPr marL="742950" lvl="1" indent="-285750">
              <a:buFont typeface="+mj-lt"/>
              <a:buAutoNum type="arabicPeriod"/>
            </a:pPr>
            <a:r>
              <a:rPr lang="en-US" dirty="0"/>
              <a:t>Many posts are sponsored by organizations like airlines, airports, flight schools, and the FAA.</a:t>
            </a:r>
          </a:p>
          <a:p>
            <a:pPr>
              <a:buFont typeface="+mj-lt"/>
              <a:buAutoNum type="arabicPeriod"/>
            </a:pPr>
            <a:r>
              <a:rPr lang="en-US" b="1" dirty="0"/>
              <a:t>Leadership Development</a:t>
            </a:r>
            <a:endParaRPr lang="en-US" dirty="0"/>
          </a:p>
          <a:p>
            <a:pPr marL="742950" lvl="1" indent="-285750">
              <a:buFont typeface="+mj-lt"/>
              <a:buAutoNum type="arabicPeriod"/>
            </a:pPr>
            <a:r>
              <a:rPr lang="en-US" dirty="0"/>
              <a:t>Explorers take on leadership roles within the post, learning team-building and organizational skills.</a:t>
            </a:r>
          </a:p>
          <a:p>
            <a:pPr marL="742950" lvl="1" indent="-285750">
              <a:buFont typeface="+mj-lt"/>
              <a:buAutoNum type="arabicPeriod"/>
            </a:pPr>
            <a:r>
              <a:rPr lang="en-US" dirty="0"/>
              <a:t>Posts often operate like small teams, emphasizing collaboration and communication.</a:t>
            </a:r>
          </a:p>
          <a:p>
            <a:pPr>
              <a:buFont typeface="+mj-lt"/>
              <a:buAutoNum type="arabicPeriod"/>
            </a:pPr>
            <a:r>
              <a:rPr lang="en-US" b="1" dirty="0"/>
              <a:t>STEM and Educational Programs</a:t>
            </a:r>
            <a:endParaRPr lang="en-US" dirty="0"/>
          </a:p>
          <a:p>
            <a:pPr marL="742950" lvl="1" indent="-285750">
              <a:buFont typeface="+mj-lt"/>
              <a:buAutoNum type="arabicPeriod"/>
            </a:pPr>
            <a:r>
              <a:rPr lang="en-US" dirty="0"/>
              <a:t>Posts provide aviation-related STEM activities such as building model planes, learning about aerodynamics, and studying navigation techniques.</a:t>
            </a:r>
          </a:p>
          <a:p>
            <a:pPr marL="742950" lvl="1" indent="-285750">
              <a:buFont typeface="+mj-lt"/>
              <a:buAutoNum type="arabicPeriod"/>
            </a:pPr>
            <a:r>
              <a:rPr lang="en-US" dirty="0"/>
              <a:t>Some posts partner with schools or colleges for dual enrollment opportunities in aviation education.</a:t>
            </a:r>
          </a:p>
          <a:p>
            <a:pPr>
              <a:buFont typeface="+mj-lt"/>
              <a:buAutoNum type="arabicPeriod"/>
            </a:pPr>
            <a:r>
              <a:rPr lang="en-US" b="1" dirty="0"/>
              <a:t>Community and Networking</a:t>
            </a:r>
            <a:endParaRPr lang="en-US" dirty="0"/>
          </a:p>
          <a:p>
            <a:pPr marL="742950" lvl="1" indent="-285750">
              <a:buFont typeface="+mj-lt"/>
              <a:buAutoNum type="arabicPeriod"/>
            </a:pPr>
            <a:r>
              <a:rPr lang="en-US" dirty="0"/>
              <a:t>Members join a community of peers who share an interest in aviation.</a:t>
            </a:r>
          </a:p>
          <a:p>
            <a:pPr marL="742950" lvl="1" indent="-285750">
              <a:buFont typeface="+mj-lt"/>
              <a:buAutoNum type="arabicPeriod"/>
            </a:pPr>
            <a:r>
              <a:rPr lang="en-US" dirty="0"/>
              <a:t>They build connections with mentors and professionals in the aviation industry.</a:t>
            </a:r>
          </a:p>
          <a:p>
            <a:pPr marL="742950" marR="0" lvl="1"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Members often receive special invitations to airshows, aviation expos, and networking events.</a:t>
            </a:r>
          </a:p>
          <a:p>
            <a:pPr marL="457200" lvl="1" indent="0">
              <a:buFont typeface="+mj-lt"/>
              <a:buNone/>
            </a:pPr>
            <a:endParaRPr lang="en-US" dirty="0"/>
          </a:p>
          <a:p>
            <a:pPr>
              <a:buFont typeface="+mj-lt"/>
              <a:buAutoNum type="arabicPeriod"/>
            </a:pPr>
            <a:r>
              <a:rPr lang="en-US" b="1" dirty="0"/>
              <a:t>Scholarships and Awards</a:t>
            </a:r>
            <a:endParaRPr lang="en-US" dirty="0"/>
          </a:p>
          <a:p>
            <a:pPr marL="742950" lvl="1" indent="-285750">
              <a:buFont typeface="+mj-lt"/>
              <a:buAutoNum type="arabicPeriod"/>
            </a:pPr>
            <a:r>
              <a:rPr lang="en-US" dirty="0"/>
              <a:t>Aviation Explorers may qualify for scholarships offered through Learning for Life and sponsoring organizations.</a:t>
            </a:r>
          </a:p>
          <a:p>
            <a:pPr marL="742950" lvl="1" indent="-285750">
              <a:buFont typeface="+mj-lt"/>
              <a:buAutoNum type="arabicPeriod"/>
            </a:pPr>
            <a:r>
              <a:rPr lang="en-US" dirty="0"/>
              <a:t>Recognition opportunities include awards for leadership and aviation knowledge.</a:t>
            </a:r>
          </a:p>
          <a:p>
            <a:pPr marL="742950" marR="0" lvl="1"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t>Potential for financial support for flight training or aviation-related education.</a:t>
            </a:r>
          </a:p>
          <a:p>
            <a:endParaRPr lang="en-US" dirty="0"/>
          </a:p>
          <a:p>
            <a:r>
              <a:rPr lang="en-US" b="1" dirty="0"/>
              <a:t>How to Find Out More or Join</a:t>
            </a:r>
          </a:p>
          <a:p>
            <a:pPr>
              <a:buFont typeface="+mj-lt"/>
              <a:buAutoNum type="arabicPeriod"/>
            </a:pPr>
            <a:r>
              <a:rPr lang="en-US" b="1" dirty="0"/>
              <a:t>Locate an Aviation Exploring Post</a:t>
            </a:r>
            <a:r>
              <a:rPr lang="en-US" dirty="0"/>
              <a:t>:</a:t>
            </a:r>
          </a:p>
          <a:p>
            <a:pPr marL="742950" lvl="1" indent="-285750">
              <a:buFont typeface="+mj-lt"/>
              <a:buAutoNum type="arabicPeriod"/>
            </a:pPr>
            <a:r>
              <a:rPr lang="en-US" dirty="0"/>
              <a:t>Visit the </a:t>
            </a:r>
            <a:r>
              <a:rPr lang="en-US" b="1" dirty="0"/>
              <a:t>Exploring Website</a:t>
            </a:r>
            <a:r>
              <a:rPr lang="en-US" dirty="0"/>
              <a:t> (</a:t>
            </a:r>
            <a:r>
              <a:rPr lang="en-US" dirty="0">
                <a:hlinkClick r:id="rId3"/>
              </a:rPr>
              <a:t>www.exploring.org</a:t>
            </a:r>
            <a:r>
              <a:rPr lang="en-US" dirty="0"/>
              <a:t>) and use the </a:t>
            </a:r>
            <a:r>
              <a:rPr lang="en-US" b="1" dirty="0"/>
              <a:t>Post Locator</a:t>
            </a:r>
            <a:r>
              <a:rPr lang="en-US" dirty="0"/>
              <a:t> tool to find a local aviation post.</a:t>
            </a:r>
          </a:p>
          <a:p>
            <a:pPr marL="742950" lvl="1" indent="-285750">
              <a:buFont typeface="+mj-lt"/>
              <a:buAutoNum type="arabicPeriod"/>
            </a:pPr>
            <a:r>
              <a:rPr lang="en-US" dirty="0"/>
              <a:t>Contact your local Boy Scouts of America </a:t>
            </a:r>
            <a:r>
              <a:rPr lang="en-US" b="1" dirty="0"/>
              <a:t>council office</a:t>
            </a:r>
            <a:r>
              <a:rPr lang="en-US" dirty="0"/>
              <a:t>, which often coordinates Exploring programs.</a:t>
            </a:r>
          </a:p>
          <a:p>
            <a:pPr>
              <a:buFont typeface="+mj-lt"/>
              <a:buAutoNum type="arabicPeriod"/>
            </a:pPr>
            <a:r>
              <a:rPr lang="en-US" b="1" dirty="0"/>
              <a:t>Attend a Meeting</a:t>
            </a:r>
            <a:r>
              <a:rPr lang="en-US" dirty="0"/>
              <a:t>:</a:t>
            </a:r>
          </a:p>
          <a:p>
            <a:pPr marL="742950" lvl="1" indent="-285750">
              <a:buFont typeface="+mj-lt"/>
              <a:buAutoNum type="arabicPeriod"/>
            </a:pPr>
            <a:r>
              <a:rPr lang="en-US" dirty="0"/>
              <a:t>Posts typically hold open houses or introductory meetings where prospective members and their families can learn more about activities and expectations.</a:t>
            </a:r>
          </a:p>
          <a:p>
            <a:pPr>
              <a:buFont typeface="+mj-lt"/>
              <a:buAutoNum type="arabicPeriod"/>
            </a:pPr>
            <a:r>
              <a:rPr lang="en-US" b="1" dirty="0"/>
              <a:t>Engage with a Sponsor</a:t>
            </a:r>
            <a:r>
              <a:rPr lang="en-US" dirty="0"/>
              <a:t>:</a:t>
            </a:r>
          </a:p>
          <a:p>
            <a:pPr marL="742950" lvl="1" indent="-285750">
              <a:buFont typeface="+mj-lt"/>
              <a:buAutoNum type="arabicPeriod"/>
            </a:pPr>
            <a:r>
              <a:rPr lang="en-US" dirty="0"/>
              <a:t>Posts are often hosted by airlines, airports, flight schools, or aviation organizations. Reach out to local aviation-related businesses to see if they sponsor an Exploring Post.</a:t>
            </a:r>
          </a:p>
          <a:p>
            <a:pPr>
              <a:buFont typeface="+mj-lt"/>
              <a:buAutoNum type="arabicPeriod"/>
            </a:pPr>
            <a:r>
              <a:rPr lang="en-US" b="1" dirty="0"/>
              <a:t>Application Process</a:t>
            </a:r>
            <a:r>
              <a:rPr lang="en-US" dirty="0"/>
              <a:t>:</a:t>
            </a:r>
          </a:p>
          <a:p>
            <a:pPr marL="742950" lvl="1" indent="-285750">
              <a:buFont typeface="+mj-lt"/>
              <a:buAutoNum type="arabicPeriod"/>
            </a:pPr>
            <a:r>
              <a:rPr lang="en-US" dirty="0"/>
              <a:t>Submit an application through the post, including a nominal membership fee (varies by location).</a:t>
            </a:r>
          </a:p>
          <a:p>
            <a:endParaRPr lang="en-US" b="1" dirty="0"/>
          </a:p>
          <a:p>
            <a:r>
              <a:rPr lang="en-US" b="1" dirty="0"/>
              <a:t>What Activities Do Aviation Posts Typically Include?</a:t>
            </a:r>
          </a:p>
          <a:p>
            <a:pPr>
              <a:buFont typeface="Arial" panose="020B0604020202020204" pitchFamily="34" charset="0"/>
              <a:buChar char="•"/>
            </a:pPr>
            <a:r>
              <a:rPr lang="en-US" dirty="0"/>
              <a:t>Touring local airports and air traffic control facilities.</a:t>
            </a:r>
          </a:p>
          <a:p>
            <a:pPr>
              <a:buFont typeface="Arial" panose="020B0604020202020204" pitchFamily="34" charset="0"/>
              <a:buChar char="•"/>
            </a:pPr>
            <a:r>
              <a:rPr lang="en-US" dirty="0"/>
              <a:t>Meeting professional pilots and learning about their training journeys.</a:t>
            </a:r>
          </a:p>
          <a:p>
            <a:pPr>
              <a:buFont typeface="Arial" panose="020B0604020202020204" pitchFamily="34" charset="0"/>
              <a:buChar char="•"/>
            </a:pPr>
            <a:r>
              <a:rPr lang="en-US" dirty="0"/>
              <a:t>Building and flying model aircraft or drones.</a:t>
            </a:r>
          </a:p>
          <a:p>
            <a:pPr>
              <a:buFont typeface="Arial" panose="020B0604020202020204" pitchFamily="34" charset="0"/>
              <a:buChar char="•"/>
            </a:pPr>
            <a:r>
              <a:rPr lang="en-US" dirty="0"/>
              <a:t>Participating in ground school lessons, covering topics like navigation, weather, and aerodynamics.</a:t>
            </a:r>
          </a:p>
          <a:p>
            <a:pPr>
              <a:buFont typeface="Arial" panose="020B0604020202020204" pitchFamily="34" charset="0"/>
              <a:buChar char="•"/>
            </a:pPr>
            <a:r>
              <a:rPr lang="en-US" dirty="0"/>
              <a:t>Attending aviation career fairs and networking events.</a:t>
            </a:r>
          </a:p>
          <a:p>
            <a:pPr>
              <a:buFont typeface="Arial" panose="020B0604020202020204" pitchFamily="34" charset="0"/>
              <a:buChar char="•"/>
            </a:pPr>
            <a:r>
              <a:rPr lang="en-US" dirty="0"/>
              <a:t>Visiting aerospace museums or attending airshows.</a:t>
            </a:r>
          </a:p>
          <a:p>
            <a:endParaRPr lang="en-US" b="1" dirty="0"/>
          </a:p>
          <a:p>
            <a:r>
              <a:rPr lang="en-US" b="1" dirty="0"/>
              <a:t>Why Join Aviation Exploring?</a:t>
            </a:r>
          </a:p>
          <a:p>
            <a:pPr>
              <a:buFont typeface="Arial" panose="020B0604020202020204" pitchFamily="34" charset="0"/>
              <a:buChar char="•"/>
            </a:pPr>
            <a:r>
              <a:rPr lang="en-US" b="1" dirty="0"/>
              <a:t>Direct Career Exposure</a:t>
            </a:r>
            <a:r>
              <a:rPr lang="en-US" dirty="0"/>
              <a:t>: Explorers get a behind-the-scenes look at aviation operations and meet professionals in the field.</a:t>
            </a:r>
          </a:p>
          <a:p>
            <a:pPr>
              <a:buFont typeface="Arial" panose="020B0604020202020204" pitchFamily="34" charset="0"/>
              <a:buChar char="•"/>
            </a:pPr>
            <a:r>
              <a:rPr lang="en-US" b="1" dirty="0"/>
              <a:t>Personal Growth</a:t>
            </a:r>
            <a:r>
              <a:rPr lang="en-US" dirty="0"/>
              <a:t>: Builds leadership, teamwork, and technical skills.</a:t>
            </a:r>
          </a:p>
          <a:p>
            <a:pPr>
              <a:buFont typeface="Arial" panose="020B0604020202020204" pitchFamily="34" charset="0"/>
              <a:buChar char="•"/>
            </a:pPr>
            <a:r>
              <a:rPr lang="en-US" b="1" dirty="0"/>
              <a:t>Networking</a:t>
            </a:r>
            <a:r>
              <a:rPr lang="en-US" dirty="0"/>
              <a:t>: Provides valuable industry connections and mentorship.</a:t>
            </a:r>
          </a:p>
          <a:p>
            <a:pPr>
              <a:buFont typeface="Arial" panose="020B0604020202020204" pitchFamily="34" charset="0"/>
              <a:buChar char="•"/>
            </a:pPr>
            <a:r>
              <a:rPr lang="en-US" b="1" dirty="0"/>
              <a:t>Foundation for a Future in Aviation</a:t>
            </a:r>
            <a:r>
              <a:rPr lang="en-US" dirty="0"/>
              <a:t>: Many members pursue flight training, college aviation programs, or careers in the industry.</a:t>
            </a:r>
          </a:p>
          <a:p>
            <a:r>
              <a:rPr lang="en-US" b="1" dirty="0"/>
              <a:t>Next Steps for Interested Scouts</a:t>
            </a:r>
          </a:p>
          <a:p>
            <a:pPr>
              <a:buFont typeface="Arial" panose="020B0604020202020204" pitchFamily="34" charset="0"/>
              <a:buChar char="•"/>
            </a:pPr>
            <a:r>
              <a:rPr lang="en-US" dirty="0"/>
              <a:t>Visit the Aviation Exploring page for more details.</a:t>
            </a:r>
          </a:p>
          <a:p>
            <a:pPr>
              <a:buFont typeface="Arial" panose="020B0604020202020204" pitchFamily="34" charset="0"/>
              <a:buChar char="•"/>
            </a:pPr>
            <a:r>
              <a:rPr lang="en-US" dirty="0"/>
              <a:t>Reach out to your local council or a known aviation sponsor (e.g., EAA chapters, airports) for information about posts near you.</a:t>
            </a:r>
          </a:p>
          <a:p>
            <a:pPr>
              <a:buFont typeface="Arial" panose="020B0604020202020204" pitchFamily="34" charset="0"/>
              <a:buChar char="•"/>
            </a:pPr>
            <a:r>
              <a:rPr lang="en-US" dirty="0"/>
              <a:t>Attend an event or open house to see if the program is a good fit.</a:t>
            </a:r>
          </a:p>
          <a:p>
            <a:endParaRPr lang="en-US" dirty="0"/>
          </a:p>
          <a:p>
            <a:endParaRPr lang="en-US" dirty="0"/>
          </a:p>
          <a:p>
            <a:r>
              <a:rPr lang="en-US" b="1" dirty="0"/>
              <a:t>Civil Air Patrol (CAP) and the Cadet Program</a:t>
            </a:r>
          </a:p>
          <a:p>
            <a:r>
              <a:rPr lang="en-US" dirty="0"/>
              <a:t>The </a:t>
            </a:r>
            <a:r>
              <a:rPr lang="en-US" b="1" dirty="0"/>
              <a:t>Civil Air Patrol (CAP)</a:t>
            </a:r>
            <a:r>
              <a:rPr lang="en-US" dirty="0"/>
              <a:t> is a volunteer, non-profit auxiliary of the United States Air Force that provides opportunities for young people and adults to engage in aviation, emergency services, and leadership development. The </a:t>
            </a:r>
            <a:r>
              <a:rPr lang="en-US" b="1" dirty="0"/>
              <a:t>Cadet Program</a:t>
            </a:r>
            <a:r>
              <a:rPr lang="en-US" dirty="0"/>
              <a:t>, in particular, is designed for youth aged </a:t>
            </a:r>
            <a:r>
              <a:rPr lang="en-US" b="1" dirty="0"/>
              <a:t>12 to 18</a:t>
            </a:r>
            <a:r>
              <a:rPr lang="en-US" dirty="0"/>
              <a:t> and offers an excellent platform for Scouts interested in aviation, leadership, and service.</a:t>
            </a:r>
          </a:p>
          <a:p>
            <a:endParaRPr lang="en-US" b="1" dirty="0"/>
          </a:p>
          <a:p>
            <a:r>
              <a:rPr lang="en-US" b="1" dirty="0"/>
              <a:t>Key Features of the Cadet Program</a:t>
            </a:r>
          </a:p>
          <a:p>
            <a:pPr>
              <a:buFont typeface="+mj-lt"/>
              <a:buAutoNum type="arabicPeriod"/>
            </a:pPr>
            <a:r>
              <a:rPr lang="en-US" b="1" dirty="0"/>
              <a:t>Aerospace Education</a:t>
            </a:r>
            <a:endParaRPr lang="en-US" dirty="0"/>
          </a:p>
          <a:p>
            <a:pPr marL="742950" lvl="1" indent="-285750">
              <a:buFont typeface="+mj-lt"/>
              <a:buAutoNum type="arabicPeriod"/>
            </a:pPr>
            <a:r>
              <a:rPr lang="en-US" dirty="0"/>
              <a:t>Cadets learn about the principles of flight, space science, and aviation history.</a:t>
            </a:r>
          </a:p>
          <a:p>
            <a:pPr marL="742950" lvl="1" indent="-285750">
              <a:buFont typeface="+mj-lt"/>
              <a:buAutoNum type="arabicPeriod"/>
            </a:pPr>
            <a:r>
              <a:rPr lang="en-US" dirty="0"/>
              <a:t>Includes hands-on activities like building model rockets and drones.</a:t>
            </a:r>
          </a:p>
          <a:p>
            <a:pPr marL="742950" lvl="1" indent="-285750">
              <a:buFont typeface="+mj-lt"/>
              <a:buAutoNum type="arabicPeriod"/>
            </a:pPr>
            <a:r>
              <a:rPr lang="en-US" dirty="0"/>
              <a:t>Access to flight orientation rides in CAP aircraft and potential for flight training.</a:t>
            </a:r>
          </a:p>
          <a:p>
            <a:pPr>
              <a:buFont typeface="+mj-lt"/>
              <a:buAutoNum type="arabicPeriod"/>
            </a:pPr>
            <a:r>
              <a:rPr lang="en-US" b="1" dirty="0"/>
              <a:t>Leadership Development</a:t>
            </a:r>
            <a:endParaRPr lang="en-US" dirty="0"/>
          </a:p>
          <a:p>
            <a:pPr marL="742950" lvl="1" indent="-285750">
              <a:buFont typeface="+mj-lt"/>
              <a:buAutoNum type="arabicPeriod"/>
            </a:pPr>
            <a:r>
              <a:rPr lang="en-US" dirty="0"/>
              <a:t>Cadets are trained in leadership principles, teamwork, and public speaking.</a:t>
            </a:r>
          </a:p>
          <a:p>
            <a:pPr marL="742950" lvl="1" indent="-285750">
              <a:buFont typeface="+mj-lt"/>
              <a:buAutoNum type="arabicPeriod"/>
            </a:pPr>
            <a:r>
              <a:rPr lang="en-US" dirty="0"/>
              <a:t>They progress through a rank structure similar to the military, gaining responsibilities as they advance.</a:t>
            </a:r>
          </a:p>
          <a:p>
            <a:pPr marL="742950" lvl="1" indent="-285750">
              <a:buFont typeface="+mj-lt"/>
              <a:buAutoNum type="arabicPeriod"/>
            </a:pPr>
            <a:r>
              <a:rPr lang="en-US" dirty="0"/>
              <a:t>Opportunities to attend encampments, leadership academies, and regional or national events.</a:t>
            </a:r>
          </a:p>
          <a:p>
            <a:pPr>
              <a:buFont typeface="+mj-lt"/>
              <a:buAutoNum type="arabicPeriod"/>
            </a:pPr>
            <a:r>
              <a:rPr lang="en-US" b="1" dirty="0"/>
              <a:t>Emergency Services</a:t>
            </a:r>
            <a:endParaRPr lang="en-US" dirty="0"/>
          </a:p>
          <a:p>
            <a:pPr marL="742950" lvl="1" indent="-285750">
              <a:buFont typeface="+mj-lt"/>
              <a:buAutoNum type="arabicPeriod"/>
            </a:pPr>
            <a:r>
              <a:rPr lang="en-US" dirty="0"/>
              <a:t>Training in search and rescue, disaster relief, and first aid.</a:t>
            </a:r>
          </a:p>
          <a:p>
            <a:pPr marL="742950" lvl="1" indent="-285750">
              <a:buFont typeface="+mj-lt"/>
              <a:buAutoNum type="arabicPeriod"/>
            </a:pPr>
            <a:r>
              <a:rPr lang="en-US" dirty="0"/>
              <a:t>Cadets can participate in real-world missions as ground team members or in support roles.</a:t>
            </a:r>
          </a:p>
          <a:p>
            <a:pPr>
              <a:buFont typeface="+mj-lt"/>
              <a:buAutoNum type="arabicPeriod"/>
            </a:pPr>
            <a:r>
              <a:rPr lang="en-US" b="1" dirty="0"/>
              <a:t>Physical Fitness</a:t>
            </a:r>
            <a:endParaRPr lang="en-US" dirty="0"/>
          </a:p>
          <a:p>
            <a:pPr marL="742950" lvl="1" indent="-285750">
              <a:buFont typeface="+mj-lt"/>
              <a:buAutoNum type="arabicPeriod"/>
            </a:pPr>
            <a:r>
              <a:rPr lang="en-US" dirty="0"/>
              <a:t>Emphasis on personal fitness and health.</a:t>
            </a:r>
          </a:p>
          <a:p>
            <a:pPr marL="742950" lvl="1" indent="-285750">
              <a:buFont typeface="+mj-lt"/>
              <a:buAutoNum type="arabicPeriod"/>
            </a:pPr>
            <a:r>
              <a:rPr lang="en-US" dirty="0"/>
              <a:t>Regular fitness assessments and activities.</a:t>
            </a:r>
          </a:p>
          <a:p>
            <a:pPr>
              <a:buFont typeface="+mj-lt"/>
              <a:buAutoNum type="arabicPeriod"/>
            </a:pPr>
            <a:r>
              <a:rPr lang="en-US" b="1" dirty="0"/>
              <a:t>Moral Leadership</a:t>
            </a:r>
            <a:endParaRPr lang="en-US" dirty="0"/>
          </a:p>
          <a:p>
            <a:pPr marL="742950" lvl="1" indent="-285750">
              <a:buFont typeface="+mj-lt"/>
              <a:buAutoNum type="arabicPeriod"/>
            </a:pPr>
            <a:r>
              <a:rPr lang="en-US" dirty="0"/>
              <a:t>Programs to encourage ethical decision-making and good citizenship.</a:t>
            </a:r>
          </a:p>
          <a:p>
            <a:endParaRPr lang="en-US" b="1" dirty="0"/>
          </a:p>
          <a:p>
            <a:r>
              <a:rPr lang="en-US" b="1" dirty="0"/>
              <a:t>How the Cadet Program Benefits Scouts</a:t>
            </a:r>
          </a:p>
          <a:p>
            <a:pPr>
              <a:buFont typeface="Arial" panose="020B0604020202020204" pitchFamily="34" charset="0"/>
              <a:buChar char="•"/>
            </a:pPr>
            <a:r>
              <a:rPr lang="en-US" b="1" dirty="0"/>
              <a:t>Aviation Opportunities</a:t>
            </a:r>
            <a:r>
              <a:rPr lang="en-US" dirty="0"/>
              <a:t>:</a:t>
            </a:r>
          </a:p>
          <a:p>
            <a:pPr marL="742950" lvl="1" indent="-285750">
              <a:buFont typeface="Arial" panose="020B0604020202020204" pitchFamily="34" charset="0"/>
              <a:buChar char="•"/>
            </a:pPr>
            <a:r>
              <a:rPr lang="en-US" dirty="0"/>
              <a:t>Cadets receive free or low-cost orientation flights and access to scholarships for flight training.</a:t>
            </a:r>
          </a:p>
          <a:p>
            <a:pPr marL="742950" lvl="1" indent="-285750">
              <a:buFont typeface="Arial" panose="020B0604020202020204" pitchFamily="34" charset="0"/>
              <a:buChar char="•"/>
            </a:pPr>
            <a:r>
              <a:rPr lang="en-US" dirty="0"/>
              <a:t>They can participate in aviation-related STEM activities, which align well with the </a:t>
            </a:r>
            <a:r>
              <a:rPr lang="en-US" b="1" dirty="0"/>
              <a:t>Aviation Merit Badge</a:t>
            </a:r>
            <a:r>
              <a:rPr lang="en-US" dirty="0"/>
              <a:t>.</a:t>
            </a:r>
          </a:p>
          <a:p>
            <a:pPr>
              <a:buFont typeface="Arial" panose="020B0604020202020204" pitchFamily="34" charset="0"/>
              <a:buChar char="•"/>
            </a:pPr>
            <a:r>
              <a:rPr lang="en-US" b="1" dirty="0"/>
              <a:t>Leadership Skills</a:t>
            </a:r>
            <a:r>
              <a:rPr lang="en-US" dirty="0"/>
              <a:t>:</a:t>
            </a:r>
          </a:p>
          <a:p>
            <a:pPr marL="742950" lvl="1" indent="-285750">
              <a:buFont typeface="Arial" panose="020B0604020202020204" pitchFamily="34" charset="0"/>
              <a:buChar char="•"/>
            </a:pPr>
            <a:r>
              <a:rPr lang="en-US" dirty="0"/>
              <a:t>Scouts can build on their leadership experience by progressing through the CAP rank structure.</a:t>
            </a:r>
          </a:p>
          <a:p>
            <a:pPr marL="742950" lvl="1" indent="-285750">
              <a:buFont typeface="Arial" panose="020B0604020202020204" pitchFamily="34" charset="0"/>
              <a:buChar char="•"/>
            </a:pPr>
            <a:r>
              <a:rPr lang="en-US" dirty="0"/>
              <a:t>Similar to earning merit badges, cadets earn ribbons and awards for achievements.</a:t>
            </a:r>
          </a:p>
          <a:p>
            <a:pPr>
              <a:buFont typeface="Arial" panose="020B0604020202020204" pitchFamily="34" charset="0"/>
              <a:buChar char="•"/>
            </a:pPr>
            <a:r>
              <a:rPr lang="en-US" b="1" dirty="0"/>
              <a:t>Community Service</a:t>
            </a:r>
            <a:r>
              <a:rPr lang="en-US" dirty="0"/>
              <a:t>:</a:t>
            </a:r>
          </a:p>
          <a:p>
            <a:pPr marL="742950" lvl="1" indent="-285750">
              <a:buFont typeface="Arial" panose="020B0604020202020204" pitchFamily="34" charset="0"/>
              <a:buChar char="•"/>
            </a:pPr>
            <a:r>
              <a:rPr lang="en-US" dirty="0"/>
              <a:t>Scouts who enjoy service projects will find CAP’s emphasis on disaster relief and community support highly rewarding.</a:t>
            </a:r>
          </a:p>
          <a:p>
            <a:pPr>
              <a:buFont typeface="Arial" panose="020B0604020202020204" pitchFamily="34" charset="0"/>
              <a:buChar char="•"/>
            </a:pPr>
            <a:r>
              <a:rPr lang="en-US" b="1" dirty="0"/>
              <a:t>Career Pathways</a:t>
            </a:r>
            <a:r>
              <a:rPr lang="en-US" dirty="0"/>
              <a:t>:</a:t>
            </a:r>
          </a:p>
          <a:p>
            <a:pPr marL="742950" lvl="1" indent="-285750">
              <a:buFont typeface="Arial" panose="020B0604020202020204" pitchFamily="34" charset="0"/>
              <a:buChar char="•"/>
            </a:pPr>
            <a:r>
              <a:rPr lang="en-US" dirty="0"/>
              <a:t>Exposure to aviation careers, military pathways, and STEM disciplines.</a:t>
            </a:r>
          </a:p>
          <a:p>
            <a:endParaRPr lang="en-US" b="1" dirty="0"/>
          </a:p>
          <a:p>
            <a:r>
              <a:rPr lang="en-US" b="1" dirty="0"/>
              <a:t>How to Learn More or Join</a:t>
            </a:r>
          </a:p>
          <a:p>
            <a:pPr>
              <a:buFont typeface="+mj-lt"/>
              <a:buAutoNum type="arabicPeriod"/>
            </a:pPr>
            <a:r>
              <a:rPr lang="en-US" b="1" dirty="0"/>
              <a:t>Find a Local CAP Squadron</a:t>
            </a:r>
            <a:r>
              <a:rPr lang="en-US" dirty="0"/>
              <a:t>:</a:t>
            </a:r>
          </a:p>
          <a:p>
            <a:pPr marL="742950" lvl="1" indent="-285750">
              <a:buFont typeface="+mj-lt"/>
              <a:buAutoNum type="arabicPeriod"/>
            </a:pPr>
            <a:r>
              <a:rPr lang="en-US" dirty="0"/>
              <a:t>Visit the </a:t>
            </a:r>
            <a:r>
              <a:rPr lang="en-US" dirty="0">
                <a:hlinkClick r:id="rId4"/>
              </a:rPr>
              <a:t>Civil Air Patrol’s Squadron Locator</a:t>
            </a:r>
            <a:r>
              <a:rPr lang="en-US" dirty="0"/>
              <a:t> to find a nearby unit.</a:t>
            </a:r>
          </a:p>
          <a:p>
            <a:pPr marL="742950" lvl="1" indent="-285750">
              <a:buFont typeface="+mj-lt"/>
              <a:buAutoNum type="arabicPeriod"/>
            </a:pPr>
            <a:r>
              <a:rPr lang="en-US" dirty="0"/>
              <a:t>Most squadrons meet weekly and welcome visitors to attend an open house or introductory meeting.</a:t>
            </a:r>
          </a:p>
          <a:p>
            <a:pPr>
              <a:buFont typeface="+mj-lt"/>
              <a:buAutoNum type="arabicPeriod"/>
            </a:pPr>
            <a:r>
              <a:rPr lang="en-US" b="1" dirty="0"/>
              <a:t>Contact the Squadron</a:t>
            </a:r>
            <a:r>
              <a:rPr lang="en-US" dirty="0"/>
              <a:t>:</a:t>
            </a:r>
          </a:p>
          <a:p>
            <a:pPr marL="742950" lvl="1" indent="-285750">
              <a:buFont typeface="+mj-lt"/>
              <a:buAutoNum type="arabicPeriod"/>
            </a:pPr>
            <a:r>
              <a:rPr lang="en-US" dirty="0"/>
              <a:t>Reach out to the local squadron commander or designated contact for details about joining and meeting schedules.</a:t>
            </a:r>
          </a:p>
          <a:p>
            <a:pPr>
              <a:buFont typeface="+mj-lt"/>
              <a:buAutoNum type="arabicPeriod"/>
            </a:pPr>
            <a:r>
              <a:rPr lang="en-US" b="1" dirty="0"/>
              <a:t>Attend a Meeting</a:t>
            </a:r>
            <a:r>
              <a:rPr lang="en-US" dirty="0"/>
              <a:t>:</a:t>
            </a:r>
          </a:p>
          <a:p>
            <a:pPr marL="742950" lvl="1" indent="-285750">
              <a:buFont typeface="+mj-lt"/>
              <a:buAutoNum type="arabicPeriod"/>
            </a:pPr>
            <a:r>
              <a:rPr lang="en-US" dirty="0"/>
              <a:t>Prospective cadets and their families can attend a meeting to learn about the program and observe activities.</a:t>
            </a:r>
          </a:p>
          <a:p>
            <a:pPr>
              <a:buFont typeface="+mj-lt"/>
              <a:buAutoNum type="arabicPeriod"/>
            </a:pPr>
            <a:r>
              <a:rPr lang="en-US" b="1" dirty="0"/>
              <a:t>Enroll in the Program</a:t>
            </a:r>
            <a:r>
              <a:rPr lang="en-US" dirty="0"/>
              <a:t>:</a:t>
            </a:r>
          </a:p>
          <a:p>
            <a:pPr marL="742950" lvl="1" indent="-285750">
              <a:buFont typeface="+mj-lt"/>
              <a:buAutoNum type="arabicPeriod"/>
            </a:pPr>
            <a:r>
              <a:rPr lang="en-US" dirty="0"/>
              <a:t>Fill out an application, which includes a membership fee (usually around $35-$45 annually for cadets).</a:t>
            </a:r>
          </a:p>
          <a:p>
            <a:pPr marL="742950" lvl="1" indent="-285750">
              <a:buFont typeface="+mj-lt"/>
              <a:buAutoNum type="arabicPeriod"/>
            </a:pPr>
            <a:r>
              <a:rPr lang="en-US" dirty="0"/>
              <a:t>No prior experience is needed—just an interest in aviation and a willingness to learn.</a:t>
            </a:r>
          </a:p>
          <a:p>
            <a:endParaRPr lang="en-US" b="1" dirty="0"/>
          </a:p>
          <a:p>
            <a:r>
              <a:rPr lang="en-US" b="1" dirty="0"/>
              <a:t>CAP and Scouting Collaboration</a:t>
            </a:r>
          </a:p>
          <a:p>
            <a:pPr>
              <a:buFont typeface="Arial" panose="020B0604020202020204" pitchFamily="34" charset="0"/>
              <a:buChar char="•"/>
            </a:pPr>
            <a:r>
              <a:rPr lang="en-US" dirty="0"/>
              <a:t>CAP actively encourages Scouts to join the Cadet Program, and many CAP activities can complement Scouting advancement.</a:t>
            </a:r>
          </a:p>
          <a:p>
            <a:pPr>
              <a:buFont typeface="Arial" panose="020B0604020202020204" pitchFamily="34" charset="0"/>
              <a:buChar char="•"/>
            </a:pPr>
            <a:r>
              <a:rPr lang="en-US" dirty="0"/>
              <a:t>CAP Cadet achievements may align with certain merit badge requirements, especially those related to aviation, emergency preparedness, and leadership.</a:t>
            </a:r>
          </a:p>
          <a:p>
            <a:pPr>
              <a:buFont typeface="Arial" panose="020B0604020202020204" pitchFamily="34" charset="0"/>
              <a:buChar char="•"/>
            </a:pPr>
            <a:r>
              <a:rPr lang="en-US" dirty="0"/>
              <a:t>Scouts in CAP can also use their CAP activities to fulfill certain rank or service requirements in Scouting.</a:t>
            </a:r>
          </a:p>
          <a:p>
            <a:endParaRPr lang="en-US" b="1" dirty="0"/>
          </a:p>
          <a:p>
            <a:r>
              <a:rPr lang="en-US" b="1" dirty="0"/>
              <a:t>Next Steps for a Scout Interested in CAP</a:t>
            </a:r>
          </a:p>
          <a:p>
            <a:pPr>
              <a:buFont typeface="Arial" panose="020B0604020202020204" pitchFamily="34" charset="0"/>
              <a:buChar char="•"/>
            </a:pPr>
            <a:r>
              <a:rPr lang="en-US" dirty="0"/>
              <a:t>Visit the </a:t>
            </a:r>
            <a:r>
              <a:rPr lang="en-US" b="1" dirty="0"/>
              <a:t>CAP website</a:t>
            </a:r>
            <a:r>
              <a:rPr lang="en-US" dirty="0"/>
              <a:t> to learn more about the Cadet Program and opportunities.</a:t>
            </a:r>
          </a:p>
          <a:p>
            <a:pPr>
              <a:buFont typeface="Arial" panose="020B0604020202020204" pitchFamily="34" charset="0"/>
              <a:buChar char="•"/>
            </a:pPr>
            <a:r>
              <a:rPr lang="en-US" dirty="0"/>
              <a:t>Reach out to a local squadron to ask about attending a meeting.</a:t>
            </a:r>
          </a:p>
          <a:p>
            <a:pPr>
              <a:buFont typeface="Arial" panose="020B0604020202020204" pitchFamily="34" charset="0"/>
              <a:buChar char="•"/>
            </a:pPr>
            <a:r>
              <a:rPr lang="en-US" dirty="0"/>
              <a:t>Talk to current CAP cadets or adult leaders to hear about their experiences.</a:t>
            </a:r>
          </a:p>
          <a:p>
            <a:endParaRPr lang="en-US" dirty="0"/>
          </a:p>
        </p:txBody>
      </p:sp>
      <p:sp>
        <p:nvSpPr>
          <p:cNvPr id="4" name="Slide Number Placeholder 3">
            <a:extLst>
              <a:ext uri="{FF2B5EF4-FFF2-40B4-BE49-F238E27FC236}">
                <a16:creationId xmlns:a16="http://schemas.microsoft.com/office/drawing/2014/main" id="{01F141DD-718B-AC38-6886-8AD6F838045C}"/>
              </a:ext>
            </a:extLst>
          </p:cNvPr>
          <p:cNvSpPr>
            <a:spLocks noGrp="1"/>
          </p:cNvSpPr>
          <p:nvPr>
            <p:ph type="sldNum" sz="quarter" idx="5"/>
          </p:nvPr>
        </p:nvSpPr>
        <p:spPr/>
        <p:txBody>
          <a:bodyPr/>
          <a:lstStyle/>
          <a:p>
            <a:fld id="{831C6D8E-FEC4-4BA3-A045-EFCE94843474}" type="slidenum">
              <a:rPr lang="en-US" smtClean="0"/>
              <a:t>35</a:t>
            </a:fld>
            <a:endParaRPr lang="en-US"/>
          </a:p>
        </p:txBody>
      </p:sp>
    </p:spTree>
    <p:extLst>
      <p:ext uri="{BB962C8B-B14F-4D97-AF65-F5344CB8AC3E}">
        <p14:creationId xmlns:p14="http://schemas.microsoft.com/office/powerpoint/2010/main" val="37794292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9557A-FDC1-8D7F-D41E-57F3F13DA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ED22B-BD6C-0873-4A04-01126443B2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51654-8A28-321F-3776-B0ED9DD5E0E5}"/>
              </a:ext>
            </a:extLst>
          </p:cNvPr>
          <p:cNvSpPr>
            <a:spLocks noGrp="1"/>
          </p:cNvSpPr>
          <p:nvPr>
            <p:ph type="body" idx="1"/>
          </p:nvPr>
        </p:nvSpPr>
        <p:spPr/>
        <p:txBody>
          <a:bodyPr/>
          <a:lstStyle/>
          <a:p>
            <a:r>
              <a:rPr lang="en-US" dirty="0"/>
              <a:t>Here is a comprehensive list of careers in aviation, with short descriptions for each:</a:t>
            </a:r>
          </a:p>
          <a:p>
            <a:endParaRPr lang="en-US" dirty="0"/>
          </a:p>
          <a:p>
            <a:r>
              <a:rPr lang="en-US" b="1" dirty="0"/>
              <a:t>Pilot</a:t>
            </a:r>
          </a:p>
          <a:p>
            <a:pPr marL="171450" indent="-171450">
              <a:buFont typeface="Arial" panose="020B0604020202020204" pitchFamily="34" charset="0"/>
              <a:buChar char="•"/>
            </a:pPr>
            <a:r>
              <a:rPr lang="en-US" b="1" dirty="0"/>
              <a:t>Airline Pilot</a:t>
            </a:r>
            <a:r>
              <a:rPr lang="en-US" dirty="0"/>
              <a:t>: Operates commercial passenger or cargo aircraft for airlines.</a:t>
            </a:r>
          </a:p>
          <a:p>
            <a:pPr marL="171450" indent="-171450">
              <a:buFont typeface="Arial" panose="020B0604020202020204" pitchFamily="34" charset="0"/>
              <a:buChar char="•"/>
            </a:pPr>
            <a:r>
              <a:rPr lang="en-US" b="1" dirty="0"/>
              <a:t>Corporate Pilot</a:t>
            </a:r>
            <a:r>
              <a:rPr lang="en-US" dirty="0"/>
              <a:t>: Flies private jets for business executives or private clients.</a:t>
            </a:r>
          </a:p>
          <a:p>
            <a:pPr marL="171450" indent="-171450">
              <a:buFont typeface="Arial" panose="020B0604020202020204" pitchFamily="34" charset="0"/>
              <a:buChar char="•"/>
            </a:pPr>
            <a:r>
              <a:rPr lang="en-US" b="1" dirty="0"/>
              <a:t>Cargo Pilot</a:t>
            </a:r>
            <a:r>
              <a:rPr lang="en-US" dirty="0"/>
              <a:t>: Specializes in transporting goods and freight.</a:t>
            </a:r>
          </a:p>
          <a:p>
            <a:pPr marL="171450" indent="-171450">
              <a:buFont typeface="Arial" panose="020B0604020202020204" pitchFamily="34" charset="0"/>
              <a:buChar char="•"/>
            </a:pPr>
            <a:r>
              <a:rPr lang="en-US" b="1" dirty="0"/>
              <a:t>Military Pilot</a:t>
            </a:r>
            <a:r>
              <a:rPr lang="en-US" dirty="0"/>
              <a:t>: Operates various aircraft for defense missions, reconnaissance, or transport.</a:t>
            </a:r>
          </a:p>
          <a:p>
            <a:pPr marL="171450" indent="-171450">
              <a:buFont typeface="Arial" panose="020B0604020202020204" pitchFamily="34" charset="0"/>
              <a:buChar char="•"/>
            </a:pPr>
            <a:r>
              <a:rPr lang="en-US" b="1" dirty="0"/>
              <a:t>Helicopter Pilot</a:t>
            </a:r>
            <a:r>
              <a:rPr lang="en-US" dirty="0"/>
              <a:t>: Flies helicopters for tasks like medical evacuations, search and rescue, or news coverage.</a:t>
            </a:r>
          </a:p>
          <a:p>
            <a:pPr marL="171450" indent="-171450">
              <a:buFont typeface="Arial" panose="020B0604020202020204" pitchFamily="34" charset="0"/>
              <a:buChar char="•"/>
            </a:pPr>
            <a:r>
              <a:rPr lang="en-US" b="1" dirty="0"/>
              <a:t>Flight Instructor</a:t>
            </a:r>
            <a:r>
              <a:rPr lang="en-US" dirty="0"/>
              <a:t>: Teaches others to fly, often building experience for other pilot roles.</a:t>
            </a:r>
          </a:p>
          <a:p>
            <a:pPr marL="171450" indent="-171450">
              <a:buFont typeface="Arial" panose="020B0604020202020204" pitchFamily="34" charset="0"/>
              <a:buChar char="•"/>
            </a:pPr>
            <a:r>
              <a:rPr lang="en-US" b="1" dirty="0"/>
              <a:t>Charter Pilot</a:t>
            </a:r>
            <a:r>
              <a:rPr lang="en-US" dirty="0"/>
              <a:t>: Flies unscheduled flights for private or business clients.</a:t>
            </a:r>
          </a:p>
          <a:p>
            <a:pPr marL="171450" indent="-171450">
              <a:buFont typeface="Arial" panose="020B0604020202020204" pitchFamily="34" charset="0"/>
              <a:buChar char="•"/>
            </a:pPr>
            <a:r>
              <a:rPr lang="en-US" b="1" dirty="0"/>
              <a:t>Bush Pilot</a:t>
            </a:r>
            <a:r>
              <a:rPr lang="en-US" dirty="0"/>
              <a:t>: Operates in remote areas, often delivering supplies or passengers to isolated locations.</a:t>
            </a:r>
          </a:p>
          <a:p>
            <a:pPr marL="171450" indent="-171450">
              <a:buFont typeface="Arial" panose="020B0604020202020204" pitchFamily="34" charset="0"/>
              <a:buChar char="•"/>
            </a:pPr>
            <a:r>
              <a:rPr lang="en-US" b="1" dirty="0"/>
              <a:t>Test Pilot</a:t>
            </a:r>
            <a:r>
              <a:rPr lang="en-US" dirty="0"/>
              <a:t>: Tests new or modified aircraft to ensure performance and safety.</a:t>
            </a:r>
          </a:p>
          <a:p>
            <a:pPr marL="171450" indent="-171450">
              <a:buFont typeface="Arial" panose="020B0604020202020204" pitchFamily="34" charset="0"/>
              <a:buChar char="•"/>
            </a:pPr>
            <a:r>
              <a:rPr lang="en-US" b="1" dirty="0"/>
              <a:t>Drone Pilot:  </a:t>
            </a:r>
            <a:r>
              <a:rPr lang="en-US" dirty="0"/>
              <a:t>Flies UAV’s for commercial or miliary purposes.</a:t>
            </a:r>
          </a:p>
          <a:p>
            <a:endParaRPr lang="en-US" b="1" dirty="0"/>
          </a:p>
          <a:p>
            <a:r>
              <a:rPr lang="en-US" b="1" dirty="0"/>
              <a:t>Air Traffic Management</a:t>
            </a:r>
          </a:p>
          <a:p>
            <a:pPr marL="171450" indent="-171450">
              <a:buFont typeface="Arial" panose="020B0604020202020204" pitchFamily="34" charset="0"/>
              <a:buChar char="•"/>
            </a:pPr>
            <a:r>
              <a:rPr lang="en-US" b="1" dirty="0"/>
              <a:t>Air Traffic Controller</a:t>
            </a:r>
            <a:r>
              <a:rPr lang="en-US" dirty="0"/>
              <a:t>: Directs aircraft on the ground and in the air to ensure safe and efficient traffic flow.</a:t>
            </a:r>
          </a:p>
          <a:p>
            <a:pPr marL="171450" indent="-171450">
              <a:buFont typeface="Arial" panose="020B0604020202020204" pitchFamily="34" charset="0"/>
              <a:buChar char="•"/>
            </a:pPr>
            <a:r>
              <a:rPr lang="en-US" b="1" dirty="0"/>
              <a:t>Flight Dispatcher</a:t>
            </a:r>
            <a:r>
              <a:rPr lang="en-US" dirty="0"/>
              <a:t>: Plans and monitors flight routes, weather conditions, and fuel requirements.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Aircraft Maintenance and Engineering</a:t>
            </a:r>
          </a:p>
          <a:p>
            <a:pPr marL="171450" indent="-171450">
              <a:buFont typeface="Arial" panose="020B0604020202020204" pitchFamily="34" charset="0"/>
              <a:buChar char="•"/>
            </a:pPr>
            <a:r>
              <a:rPr lang="en-US" b="1" dirty="0"/>
              <a:t>Aircraft Mechanic (A&amp;P Mechanic)</a:t>
            </a:r>
            <a:r>
              <a:rPr lang="en-US" dirty="0"/>
              <a:t>: Inspects, repairs, and maintains aircraft systems.</a:t>
            </a:r>
          </a:p>
          <a:p>
            <a:pPr marL="171450" indent="-171450">
              <a:buFont typeface="Arial" panose="020B0604020202020204" pitchFamily="34" charset="0"/>
              <a:buChar char="•"/>
            </a:pPr>
            <a:r>
              <a:rPr lang="en-US" b="1" dirty="0"/>
              <a:t>Avionics Technician</a:t>
            </a:r>
            <a:r>
              <a:rPr lang="en-US" dirty="0"/>
              <a:t>: Installs and repairs electronic systems in aircraft, such as navigation and communication equipment.</a:t>
            </a:r>
          </a:p>
          <a:p>
            <a:pPr marL="171450" indent="-171450">
              <a:buFont typeface="Arial" panose="020B0604020202020204" pitchFamily="34" charset="0"/>
              <a:buChar char="•"/>
            </a:pPr>
            <a:r>
              <a:rPr lang="en-US" b="1" dirty="0"/>
              <a:t>Aerospace Engineer</a:t>
            </a:r>
            <a:r>
              <a:rPr lang="en-US" dirty="0"/>
              <a:t>: Designs, develops, and tests aircraft and spacecraft.</a:t>
            </a:r>
          </a:p>
          <a:p>
            <a:pPr marL="171450" indent="-171450">
              <a:buFont typeface="Arial" panose="020B0604020202020204" pitchFamily="34" charset="0"/>
              <a:buChar char="•"/>
            </a:pPr>
            <a:r>
              <a:rPr lang="en-US" b="1" dirty="0"/>
              <a:t>Maintenance Manager</a:t>
            </a:r>
            <a:r>
              <a:rPr lang="en-US" dirty="0"/>
              <a:t>: Oversees the maintenance team and ensures compliance with aviation regulations.</a:t>
            </a:r>
          </a:p>
          <a:p>
            <a:endParaRPr lang="en-US" b="1" dirty="0"/>
          </a:p>
          <a:p>
            <a:r>
              <a:rPr lang="en-US" b="1" dirty="0"/>
              <a:t>Airport Operations</a:t>
            </a:r>
          </a:p>
          <a:p>
            <a:pPr marL="171450" indent="-171450">
              <a:buFont typeface="Arial" panose="020B0604020202020204" pitchFamily="34" charset="0"/>
              <a:buChar char="•"/>
            </a:pPr>
            <a:r>
              <a:rPr lang="en-US" b="1" dirty="0"/>
              <a:t>Airport Manager</a:t>
            </a:r>
            <a:r>
              <a:rPr lang="en-US" dirty="0"/>
              <a:t>: Oversees the operations of an airport, including logistics, staffing, and regulatory compliance.</a:t>
            </a:r>
          </a:p>
          <a:p>
            <a:pPr marL="171450" indent="-171450">
              <a:buFont typeface="Arial" panose="020B0604020202020204" pitchFamily="34" charset="0"/>
              <a:buChar char="•"/>
            </a:pPr>
            <a:r>
              <a:rPr lang="en-US" b="1" dirty="0"/>
              <a:t>Ground Operations Crew</a:t>
            </a:r>
            <a:r>
              <a:rPr lang="en-US" dirty="0"/>
              <a:t>: Handles baggage, cargo, fueling, and aircraft marshaling on the tarmac.</a:t>
            </a:r>
          </a:p>
          <a:p>
            <a:pPr marL="171450" indent="-171450">
              <a:buFont typeface="Arial" panose="020B0604020202020204" pitchFamily="34" charset="0"/>
              <a:buChar char="•"/>
            </a:pPr>
            <a:r>
              <a:rPr lang="en-US" b="1" dirty="0"/>
              <a:t>Ramp Agent</a:t>
            </a:r>
            <a:r>
              <a:rPr lang="en-US" dirty="0"/>
              <a:t>: Loads and unloads baggage and ensures aircraft readiness for departure.</a:t>
            </a:r>
          </a:p>
          <a:p>
            <a:pPr marL="171450" indent="-171450">
              <a:buFont typeface="Arial" panose="020B0604020202020204" pitchFamily="34" charset="0"/>
              <a:buChar char="•"/>
            </a:pPr>
            <a:r>
              <a:rPr lang="en-US" b="1" dirty="0"/>
              <a:t>Airport Security Officer</a:t>
            </a:r>
            <a:r>
              <a:rPr lang="en-US" dirty="0"/>
              <a:t>: Ensures passenger and airport safety through security screenings and patrols.</a:t>
            </a:r>
          </a:p>
          <a:p>
            <a:endParaRPr lang="en-US" b="1" dirty="0"/>
          </a:p>
          <a:p>
            <a:r>
              <a:rPr lang="en-US" b="1" dirty="0"/>
              <a:t>Flight Operations</a:t>
            </a:r>
          </a:p>
          <a:p>
            <a:pPr marL="171450" indent="-171450">
              <a:buFont typeface="Arial" panose="020B0604020202020204" pitchFamily="34" charset="0"/>
              <a:buChar char="•"/>
            </a:pPr>
            <a:r>
              <a:rPr lang="en-US" b="1" dirty="0"/>
              <a:t>Flight Attendant</a:t>
            </a:r>
            <a:r>
              <a:rPr lang="en-US" dirty="0"/>
              <a:t>: Provides in-flight service and ensures passenger safety.</a:t>
            </a:r>
          </a:p>
          <a:p>
            <a:pPr marL="171450" indent="-171450">
              <a:buFont typeface="Arial" panose="020B0604020202020204" pitchFamily="34" charset="0"/>
              <a:buChar char="•"/>
            </a:pPr>
            <a:r>
              <a:rPr lang="en-US" b="1" dirty="0"/>
              <a:t>Flight Operations Manager</a:t>
            </a:r>
            <a:r>
              <a:rPr lang="en-US" dirty="0"/>
              <a:t>: Coordinates all flight-related activities for an airline or charter service.</a:t>
            </a:r>
          </a:p>
          <a:p>
            <a:pPr marL="171450" indent="-171450">
              <a:buFont typeface="Arial" panose="020B0604020202020204" pitchFamily="34" charset="0"/>
              <a:buChar char="•"/>
            </a:pPr>
            <a:r>
              <a:rPr lang="en-US" b="1" dirty="0"/>
              <a:t>Loadmaster</a:t>
            </a:r>
            <a:r>
              <a:rPr lang="en-US" dirty="0"/>
              <a:t>: Calculates and oversees cargo loading for weight and balance.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Aviation Management and Business</a:t>
            </a:r>
          </a:p>
          <a:p>
            <a:pPr marL="171450" indent="-171450">
              <a:buFont typeface="Arial" panose="020B0604020202020204" pitchFamily="34" charset="0"/>
              <a:buChar char="•"/>
            </a:pPr>
            <a:r>
              <a:rPr lang="en-US" b="1" dirty="0"/>
              <a:t>Aviation Safety Inspector</a:t>
            </a:r>
            <a:r>
              <a:rPr lang="en-US" dirty="0"/>
              <a:t>: Ensures compliance with FAA regulations for aircraft and operations.</a:t>
            </a:r>
          </a:p>
          <a:p>
            <a:pPr marL="171450" indent="-171450">
              <a:buFont typeface="Arial" panose="020B0604020202020204" pitchFamily="34" charset="0"/>
              <a:buChar char="•"/>
            </a:pPr>
            <a:r>
              <a:rPr lang="en-US" b="1" dirty="0"/>
              <a:t>Aviation Consultant</a:t>
            </a:r>
            <a:r>
              <a:rPr lang="en-US" dirty="0"/>
              <a:t>: Advises businesses or governments on aviation strategy and compliance.</a:t>
            </a:r>
          </a:p>
          <a:p>
            <a:pPr marL="171450" indent="-171450">
              <a:buFont typeface="Arial" panose="020B0604020202020204" pitchFamily="34" charset="0"/>
              <a:buChar char="•"/>
            </a:pPr>
            <a:r>
              <a:rPr lang="en-US" b="1" dirty="0"/>
              <a:t>Airline Operations Manager</a:t>
            </a:r>
            <a:r>
              <a:rPr lang="en-US" dirty="0"/>
              <a:t>: Oversees day-to-day operations of an airline, including scheduling and logistics.</a:t>
            </a:r>
          </a:p>
          <a:p>
            <a:pPr marL="171450" indent="-171450">
              <a:buFont typeface="Arial" panose="020B0604020202020204" pitchFamily="34" charset="0"/>
              <a:buChar char="•"/>
            </a:pPr>
            <a:r>
              <a:rPr lang="en-US" b="1" dirty="0"/>
              <a:t>Sales and Marketing Specialist</a:t>
            </a:r>
            <a:r>
              <a:rPr lang="en-US" dirty="0"/>
              <a:t>: Sells aircraft, aviation equipment, or services.</a:t>
            </a:r>
          </a:p>
          <a:p>
            <a:endParaRPr lang="en-US" b="1" dirty="0"/>
          </a:p>
          <a:p>
            <a:r>
              <a:rPr lang="en-US" b="1" dirty="0"/>
              <a:t>Specialized Roles</a:t>
            </a:r>
          </a:p>
          <a:p>
            <a:pPr marL="171450" indent="-171450">
              <a:buFont typeface="Arial" panose="020B0604020202020204" pitchFamily="34" charset="0"/>
              <a:buChar char="•"/>
            </a:pPr>
            <a:r>
              <a:rPr lang="en-US" b="1" dirty="0"/>
              <a:t>Airshow Performer</a:t>
            </a:r>
            <a:r>
              <a:rPr lang="en-US" dirty="0"/>
              <a:t>: Executes aerobatic displays for public events.</a:t>
            </a:r>
          </a:p>
          <a:p>
            <a:pPr marL="171450" indent="-171450">
              <a:buFont typeface="Arial" panose="020B0604020202020204" pitchFamily="34" charset="0"/>
              <a:buChar char="•"/>
            </a:pPr>
            <a:r>
              <a:rPr lang="en-US" b="1" dirty="0"/>
              <a:t>Search and Rescue Pilot</a:t>
            </a:r>
            <a:r>
              <a:rPr lang="en-US" dirty="0"/>
              <a:t>: Flies missions to locate and assist people in distress.</a:t>
            </a:r>
          </a:p>
          <a:p>
            <a:pPr marL="171450" indent="-171450">
              <a:buFont typeface="Arial" panose="020B0604020202020204" pitchFamily="34" charset="0"/>
              <a:buChar char="•"/>
            </a:pPr>
            <a:r>
              <a:rPr lang="en-US" b="1" dirty="0"/>
              <a:t>Wildlife Hazard Management Specialist</a:t>
            </a:r>
            <a:r>
              <a:rPr lang="en-US" dirty="0"/>
              <a:t>: Mitigates risks from wildlife at airports.</a:t>
            </a:r>
          </a:p>
          <a:p>
            <a:pPr marL="171450" indent="-171450">
              <a:buFont typeface="Arial" panose="020B0604020202020204" pitchFamily="34" charset="0"/>
              <a:buChar char="•"/>
            </a:pPr>
            <a:r>
              <a:rPr lang="en-US" b="1" dirty="0"/>
              <a:t>Firefighting Pilot</a:t>
            </a:r>
            <a:r>
              <a:rPr lang="en-US" dirty="0"/>
              <a:t>: Operates aircraft to combat wildfires.</a:t>
            </a:r>
          </a:p>
          <a:p>
            <a:pPr marL="171450" indent="-171450">
              <a:buFont typeface="Arial" panose="020B0604020202020204" pitchFamily="34" charset="0"/>
              <a:buChar char="•"/>
            </a:pPr>
            <a:r>
              <a:rPr lang="en-US" b="1" dirty="0"/>
              <a:t>Crop Duster (Aerial Applicator)</a:t>
            </a:r>
            <a:r>
              <a:rPr lang="en-US" dirty="0"/>
              <a:t>: Sprays pesticides or fertilizers over agricultural fields.</a:t>
            </a:r>
          </a:p>
          <a:p>
            <a:endParaRPr lang="en-US" b="1" dirty="0"/>
          </a:p>
          <a:p>
            <a:r>
              <a:rPr lang="en-US" b="1" dirty="0"/>
              <a:t>Aviation Support Roles</a:t>
            </a:r>
          </a:p>
          <a:p>
            <a:pPr marL="171450" indent="-171450">
              <a:buFont typeface="Arial" panose="020B0604020202020204" pitchFamily="34" charset="0"/>
              <a:buChar char="•"/>
            </a:pPr>
            <a:r>
              <a:rPr lang="en-US" b="1" dirty="0"/>
              <a:t>Meteorologist</a:t>
            </a:r>
            <a:r>
              <a:rPr lang="en-US" dirty="0"/>
              <a:t>: Provides weather forecasts critical for flight planning and safety.</a:t>
            </a:r>
          </a:p>
          <a:p>
            <a:pPr marL="171450" indent="-171450">
              <a:buFont typeface="Arial" panose="020B0604020202020204" pitchFamily="34" charset="0"/>
              <a:buChar char="•"/>
            </a:pPr>
            <a:r>
              <a:rPr lang="en-US" b="1" dirty="0"/>
              <a:t>Aviation Lawyer</a:t>
            </a:r>
            <a:r>
              <a:rPr lang="en-US" dirty="0"/>
              <a:t>: Specializes in laws governing aviation operations, contracts, and safety.</a:t>
            </a:r>
          </a:p>
          <a:p>
            <a:pPr marL="171450" indent="-171450">
              <a:buFont typeface="Arial" panose="020B0604020202020204" pitchFamily="34" charset="0"/>
              <a:buChar char="•"/>
            </a:pPr>
            <a:r>
              <a:rPr lang="en-US" b="1" dirty="0"/>
              <a:t>Airline Customer Service Agent</a:t>
            </a:r>
            <a:r>
              <a:rPr lang="en-US" dirty="0"/>
              <a:t>: Assists passengers with ticketing, check-in, and boarding.</a:t>
            </a:r>
          </a:p>
          <a:p>
            <a:pPr marL="171450" indent="-171450">
              <a:buFont typeface="Arial" panose="020B0604020202020204" pitchFamily="34" charset="0"/>
              <a:buChar char="•"/>
            </a:pPr>
            <a:r>
              <a:rPr lang="en-US" b="1" dirty="0"/>
              <a:t>Aviation Historian</a:t>
            </a:r>
            <a:r>
              <a:rPr lang="en-US" dirty="0"/>
              <a:t>: Studies and documents the history of aviation and aerospace.</a:t>
            </a:r>
          </a:p>
          <a:p>
            <a:pPr marL="171450" indent="-171450">
              <a:buFont typeface="Arial" panose="020B0604020202020204" pitchFamily="34" charset="0"/>
              <a:buChar char="•"/>
            </a:pPr>
            <a:r>
              <a:rPr lang="en-US" b="1" dirty="0"/>
              <a:t>Aviation Research and Education:  </a:t>
            </a:r>
            <a:r>
              <a:rPr lang="en-US" b="0" i="0" dirty="0">
                <a:solidFill>
                  <a:srgbClr val="515354"/>
                </a:solidFill>
                <a:effectLst/>
                <a:latin typeface="Roboto" panose="02000000000000000000" pitchFamily="2" charset="0"/>
              </a:rPr>
              <a:t>Performs research and development into new aviation technology, and/or helps train future generations on aviation-related topics.</a:t>
            </a:r>
            <a:endParaRPr lang="en-US" b="1" dirty="0"/>
          </a:p>
          <a:p>
            <a:pPr marL="171450" indent="-171450">
              <a:buFont typeface="Arial" panose="020B0604020202020204" pitchFamily="34" charset="0"/>
              <a:buChar char="•"/>
            </a:pPr>
            <a:r>
              <a:rPr lang="en-US" b="1" dirty="0"/>
              <a:t>Aviation Professor</a:t>
            </a:r>
            <a:r>
              <a:rPr lang="en-US" dirty="0"/>
              <a:t>: Teaches aviation-related subjects at colleges or universities.</a:t>
            </a:r>
          </a:p>
          <a:p>
            <a:pPr marL="171450" indent="-171450">
              <a:buFont typeface="Arial" panose="020B0604020202020204" pitchFamily="34" charset="0"/>
              <a:buChar char="•"/>
            </a:pPr>
            <a:r>
              <a:rPr lang="en-US" b="1" dirty="0"/>
              <a:t>Human Factors Specialist</a:t>
            </a:r>
            <a:r>
              <a:rPr lang="en-US" dirty="0"/>
              <a:t>: Studies how pilots and crew interact with aircraft systems to improve safety and efficiency.</a:t>
            </a:r>
          </a:p>
          <a:p>
            <a:pPr marL="171450" indent="-171450">
              <a:buFont typeface="Arial" panose="020B0604020202020204" pitchFamily="34" charset="0"/>
              <a:buChar char="•"/>
            </a:pPr>
            <a:r>
              <a:rPr lang="en-US" dirty="0"/>
              <a:t>This list covers a broad spectrum of aviation careers, from piloting and engineering to education and support roles.</a:t>
            </a:r>
          </a:p>
          <a:p>
            <a:endParaRPr lang="en-US" dirty="0"/>
          </a:p>
        </p:txBody>
      </p:sp>
      <p:sp>
        <p:nvSpPr>
          <p:cNvPr id="4" name="Slide Number Placeholder 3">
            <a:extLst>
              <a:ext uri="{FF2B5EF4-FFF2-40B4-BE49-F238E27FC236}">
                <a16:creationId xmlns:a16="http://schemas.microsoft.com/office/drawing/2014/main" id="{FA828966-D34A-BF06-AA88-997844C0D524}"/>
              </a:ext>
            </a:extLst>
          </p:cNvPr>
          <p:cNvSpPr>
            <a:spLocks noGrp="1"/>
          </p:cNvSpPr>
          <p:nvPr>
            <p:ph type="sldNum" sz="quarter" idx="5"/>
          </p:nvPr>
        </p:nvSpPr>
        <p:spPr/>
        <p:txBody>
          <a:bodyPr/>
          <a:lstStyle/>
          <a:p>
            <a:fld id="{831C6D8E-FEC4-4BA3-A045-EFCE94843474}" type="slidenum">
              <a:rPr lang="en-US" smtClean="0"/>
              <a:t>36</a:t>
            </a:fld>
            <a:endParaRPr lang="en-US"/>
          </a:p>
        </p:txBody>
      </p:sp>
    </p:spTree>
    <p:extLst>
      <p:ext uri="{BB962C8B-B14F-4D97-AF65-F5344CB8AC3E}">
        <p14:creationId xmlns:p14="http://schemas.microsoft.com/office/powerpoint/2010/main" val="4108815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1F7D6-FBFE-ABA1-A758-B71938FA7A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627C6-B449-8900-0A14-F928315E8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2F586A-A8EA-E7D9-B98C-F3D95BDD3C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images to go to the IRL videos!</a:t>
            </a:r>
          </a:p>
          <a:p>
            <a:endParaRPr lang="en-US" b="1" dirty="0"/>
          </a:p>
          <a:p>
            <a:endParaRPr lang="en-US" b="1" dirty="0"/>
          </a:p>
          <a:p>
            <a:r>
              <a:rPr lang="en-US" b="1" dirty="0"/>
              <a:t>The Impact of Aviation in Everyday Life</a:t>
            </a:r>
          </a:p>
          <a:p>
            <a:endParaRPr lang="en-US" dirty="0"/>
          </a:p>
          <a:p>
            <a:r>
              <a:rPr lang="en-US" dirty="0"/>
              <a:t>Aviation has transformed the way people live, work, and connect globally. It touches nearly every aspect of our daily lives, whether we realize it or not. Here’s a general overview of how aviation impacts everyday life.  In addition to the military, aviation plays a vital role in the following:</a:t>
            </a:r>
          </a:p>
          <a:p>
            <a:endParaRPr lang="en-US" dirty="0"/>
          </a:p>
          <a:p>
            <a:r>
              <a:rPr lang="en-US" b="1" dirty="0"/>
              <a:t>1. Transportation and Connectivity</a:t>
            </a:r>
          </a:p>
          <a:p>
            <a:pPr>
              <a:buFont typeface="Arial" panose="020B0604020202020204" pitchFamily="34" charset="0"/>
              <a:buChar char="•"/>
            </a:pPr>
            <a:r>
              <a:rPr lang="en-US" b="1" dirty="0"/>
              <a:t>Global Travel</a:t>
            </a:r>
            <a:r>
              <a:rPr lang="en-US" dirty="0"/>
              <a:t>:</a:t>
            </a:r>
          </a:p>
          <a:p>
            <a:pPr marL="742950" lvl="1" indent="-285750">
              <a:buFont typeface="Arial" panose="020B0604020202020204" pitchFamily="34" charset="0"/>
              <a:buChar char="•"/>
            </a:pPr>
            <a:r>
              <a:rPr lang="en-US" dirty="0"/>
              <a:t>Aviation allows people to travel quickly and efficiently across vast distances, shrinking the world and making international travel possible in hours instead of days or weeks.</a:t>
            </a:r>
          </a:p>
          <a:p>
            <a:pPr marL="742950" lvl="1" indent="-285750">
              <a:buFont typeface="Arial" panose="020B0604020202020204" pitchFamily="34" charset="0"/>
              <a:buChar char="•"/>
            </a:pPr>
            <a:r>
              <a:rPr lang="en-US" dirty="0"/>
              <a:t>It supports cultural exchange, tourism, and family connections, enabling people to explore new places and visit loved ones.</a:t>
            </a:r>
          </a:p>
          <a:p>
            <a:pPr>
              <a:buFont typeface="Arial" panose="020B0604020202020204" pitchFamily="34" charset="0"/>
              <a:buChar char="•"/>
            </a:pPr>
            <a:r>
              <a:rPr lang="en-US" b="1" dirty="0"/>
              <a:t>Business and Commerce</a:t>
            </a:r>
            <a:r>
              <a:rPr lang="en-US" dirty="0"/>
              <a:t>:</a:t>
            </a:r>
          </a:p>
          <a:p>
            <a:pPr marL="742950" lvl="1" indent="-285750">
              <a:buFont typeface="Arial" panose="020B0604020202020204" pitchFamily="34" charset="0"/>
              <a:buChar char="•"/>
            </a:pPr>
            <a:r>
              <a:rPr lang="en-US" dirty="0"/>
              <a:t>Aviation enables businesses to operate on a global scale, facilitating face-to-face meetings, trade, and international collaboration.</a:t>
            </a:r>
          </a:p>
          <a:p>
            <a:pPr marL="742950" lvl="1" indent="-285750">
              <a:buFont typeface="Arial" panose="020B0604020202020204" pitchFamily="34" charset="0"/>
              <a:buChar char="•"/>
            </a:pPr>
            <a:r>
              <a:rPr lang="en-US" dirty="0"/>
              <a:t>It supports the mobility of professionals, allowing them to commute or relocate for work opportunities.</a:t>
            </a:r>
          </a:p>
          <a:p>
            <a:endParaRPr lang="en-US" b="1" dirty="0"/>
          </a:p>
          <a:p>
            <a:r>
              <a:rPr lang="en-US" b="1" dirty="0"/>
              <a:t>2. Economic Development</a:t>
            </a:r>
          </a:p>
          <a:p>
            <a:pPr>
              <a:buFont typeface="Arial" panose="020B0604020202020204" pitchFamily="34" charset="0"/>
              <a:buChar char="•"/>
            </a:pPr>
            <a:r>
              <a:rPr lang="en-US" b="1" dirty="0"/>
              <a:t>Employment</a:t>
            </a:r>
            <a:r>
              <a:rPr lang="en-US" dirty="0"/>
              <a:t>:</a:t>
            </a:r>
          </a:p>
          <a:p>
            <a:pPr marL="742950" lvl="1" indent="-285750">
              <a:buFont typeface="Arial" panose="020B0604020202020204" pitchFamily="34" charset="0"/>
              <a:buChar char="•"/>
            </a:pPr>
            <a:r>
              <a:rPr lang="en-US" dirty="0"/>
              <a:t>Aviation supports millions of jobs worldwide, including pilots, air traffic controllers, airport staff, mechanics, engineers, and airline personnel.</a:t>
            </a:r>
          </a:p>
          <a:p>
            <a:pPr marL="742950" lvl="1" indent="-285750">
              <a:buFont typeface="Arial" panose="020B0604020202020204" pitchFamily="34" charset="0"/>
              <a:buChar char="•"/>
            </a:pPr>
            <a:r>
              <a:rPr lang="en-US" dirty="0"/>
              <a:t>Indirectly, it creates jobs in tourism, hospitality, logistics, and manufacturing industries.</a:t>
            </a:r>
          </a:p>
          <a:p>
            <a:pPr>
              <a:buFont typeface="Arial" panose="020B0604020202020204" pitchFamily="34" charset="0"/>
              <a:buChar char="•"/>
            </a:pPr>
            <a:r>
              <a:rPr lang="en-US" b="1" dirty="0"/>
              <a:t>Global Trade</a:t>
            </a:r>
            <a:r>
              <a:rPr lang="en-US" dirty="0"/>
              <a:t>:</a:t>
            </a:r>
          </a:p>
          <a:p>
            <a:pPr marL="742950" lvl="1" indent="-285750">
              <a:buFont typeface="Arial" panose="020B0604020202020204" pitchFamily="34" charset="0"/>
              <a:buChar char="•"/>
            </a:pPr>
            <a:r>
              <a:rPr lang="en-US" dirty="0"/>
              <a:t>Air cargo transports high-value, time-sensitive goods like electronics, medical supplies, and perishable foods, sustaining global supply chains.</a:t>
            </a:r>
          </a:p>
          <a:p>
            <a:pPr marL="742950" lvl="1" indent="-285750">
              <a:buFont typeface="Arial" panose="020B0604020202020204" pitchFamily="34" charset="0"/>
              <a:buChar char="•"/>
            </a:pPr>
            <a:r>
              <a:rPr lang="en-US" dirty="0"/>
              <a:t>This ensures consumers have access to goods from around the world, such as fresh produce, pharmaceuticals, and luxury products.</a:t>
            </a:r>
          </a:p>
          <a:p>
            <a:endParaRPr lang="en-US" b="1" dirty="0"/>
          </a:p>
          <a:p>
            <a:r>
              <a:rPr lang="en-US" b="1" dirty="0"/>
              <a:t>3. Emergency Services and Humanitarian Aid</a:t>
            </a:r>
          </a:p>
          <a:p>
            <a:pPr>
              <a:buFont typeface="Arial" panose="020B0604020202020204" pitchFamily="34" charset="0"/>
              <a:buChar char="•"/>
            </a:pPr>
            <a:r>
              <a:rPr lang="en-US" b="1" dirty="0"/>
              <a:t>Disaster Response</a:t>
            </a:r>
            <a:r>
              <a:rPr lang="en-US" dirty="0"/>
              <a:t>:</a:t>
            </a:r>
          </a:p>
          <a:p>
            <a:pPr marL="742950" lvl="1" indent="-285750">
              <a:buFont typeface="Arial" panose="020B0604020202020204" pitchFamily="34" charset="0"/>
              <a:buChar char="•"/>
            </a:pPr>
            <a:r>
              <a:rPr lang="en-US" dirty="0"/>
              <a:t>Aviation plays a crucial role in delivering aid to disaster-stricken areas, including food, water, and medical supplies.</a:t>
            </a:r>
          </a:p>
          <a:p>
            <a:pPr marL="742950" lvl="1" indent="-285750">
              <a:buFont typeface="Arial" panose="020B0604020202020204" pitchFamily="34" charset="0"/>
              <a:buChar char="•"/>
            </a:pPr>
            <a:r>
              <a:rPr lang="en-US" dirty="0"/>
              <a:t>Helicopters and cargo planes can access remote or otherwise unreachable regions quickly in emergencies.</a:t>
            </a:r>
          </a:p>
          <a:p>
            <a:pPr>
              <a:buFont typeface="Arial" panose="020B0604020202020204" pitchFamily="34" charset="0"/>
              <a:buChar char="•"/>
            </a:pPr>
            <a:r>
              <a:rPr lang="en-US" b="1" dirty="0"/>
              <a:t>Medical Transport</a:t>
            </a:r>
            <a:r>
              <a:rPr lang="en-US" dirty="0"/>
              <a:t>:</a:t>
            </a:r>
          </a:p>
          <a:p>
            <a:pPr marL="742950" lvl="1" indent="-285750">
              <a:buFont typeface="Arial" panose="020B0604020202020204" pitchFamily="34" charset="0"/>
              <a:buChar char="•"/>
            </a:pPr>
            <a:r>
              <a:rPr lang="en-US" dirty="0"/>
              <a:t>Air ambulances and helicopters save lives by transporting patients to hospitals quickly, especially in rural or remote areas.</a:t>
            </a:r>
          </a:p>
          <a:p>
            <a:pPr marL="742950" lvl="1" indent="-285750">
              <a:buFont typeface="Arial" panose="020B0604020202020204" pitchFamily="34" charset="0"/>
              <a:buChar char="•"/>
            </a:pPr>
            <a:r>
              <a:rPr lang="en-US" dirty="0"/>
              <a:t>Organ transplants, vaccines, and critical medications are often transported by air to meet urgent medical needs.</a:t>
            </a:r>
          </a:p>
          <a:p>
            <a:endParaRPr lang="en-US" b="1" dirty="0"/>
          </a:p>
          <a:p>
            <a:r>
              <a:rPr lang="en-US" b="1" dirty="0"/>
              <a:t>4. Technological Advancements</a:t>
            </a:r>
          </a:p>
          <a:p>
            <a:pPr>
              <a:buFont typeface="Arial" panose="020B0604020202020204" pitchFamily="34" charset="0"/>
              <a:buChar char="•"/>
            </a:pPr>
            <a:r>
              <a:rPr lang="en-US" dirty="0"/>
              <a:t>Aviation drives innovation in materials, engineering, and safety systems, which often benefit other industries, including automotive and consumer electronics.</a:t>
            </a:r>
          </a:p>
          <a:p>
            <a:pPr>
              <a:buFont typeface="Arial" panose="020B0604020202020204" pitchFamily="34" charset="0"/>
              <a:buChar char="•"/>
            </a:pPr>
            <a:r>
              <a:rPr lang="en-US" dirty="0"/>
              <a:t>The development of efficient engines and navigation systems has improved fuel efficiency and environmental impact.</a:t>
            </a:r>
          </a:p>
          <a:p>
            <a:endParaRPr lang="en-US" b="1" dirty="0"/>
          </a:p>
          <a:p>
            <a:r>
              <a:rPr lang="en-US" b="1" dirty="0"/>
              <a:t>5. Environmental Awareness</a:t>
            </a:r>
          </a:p>
          <a:p>
            <a:pPr>
              <a:buFont typeface="Arial" panose="020B0604020202020204" pitchFamily="34" charset="0"/>
              <a:buChar char="•"/>
            </a:pPr>
            <a:r>
              <a:rPr lang="en-US" dirty="0"/>
              <a:t>The aviation industry is actively working toward sustainability through:</a:t>
            </a:r>
          </a:p>
          <a:p>
            <a:pPr marL="742950" lvl="1" indent="-285750">
              <a:buFont typeface="Arial" panose="020B0604020202020204" pitchFamily="34" charset="0"/>
              <a:buChar char="•"/>
            </a:pPr>
            <a:r>
              <a:rPr lang="en-US" dirty="0"/>
              <a:t>Development of fuel-efficient aircraft.</a:t>
            </a:r>
          </a:p>
          <a:p>
            <a:pPr marL="742950" lvl="1" indent="-285750">
              <a:buFont typeface="Arial" panose="020B0604020202020204" pitchFamily="34" charset="0"/>
              <a:buChar char="•"/>
            </a:pPr>
            <a:r>
              <a:rPr lang="en-US" dirty="0"/>
              <a:t>Use of sustainable aviation fuels (SAF).</a:t>
            </a:r>
          </a:p>
          <a:p>
            <a:pPr marL="742950" lvl="1" indent="-285750">
              <a:buFont typeface="Arial" panose="020B0604020202020204" pitchFamily="34" charset="0"/>
              <a:buChar char="•"/>
            </a:pPr>
            <a:r>
              <a:rPr lang="en-US" dirty="0"/>
              <a:t>Research into electric and hydrogen-powered aircraft.</a:t>
            </a:r>
          </a:p>
          <a:p>
            <a:pPr>
              <a:buFont typeface="Arial" panose="020B0604020202020204" pitchFamily="34" charset="0"/>
              <a:buChar char="•"/>
            </a:pPr>
            <a:r>
              <a:rPr lang="en-US" dirty="0"/>
              <a:t>Aviation also plays a role in monitoring the environment, using aircraft for weather research, climate studies, and wildlife management.</a:t>
            </a:r>
          </a:p>
          <a:p>
            <a:endParaRPr lang="en-US" b="1" dirty="0"/>
          </a:p>
          <a:p>
            <a:r>
              <a:rPr lang="en-US" b="1" dirty="0"/>
              <a:t>6. Cultural Exchange and Tourism</a:t>
            </a:r>
          </a:p>
          <a:p>
            <a:pPr>
              <a:buFont typeface="Arial" panose="020B0604020202020204" pitchFamily="34" charset="0"/>
              <a:buChar char="•"/>
            </a:pPr>
            <a:r>
              <a:rPr lang="en-US" dirty="0"/>
              <a:t>Aviation makes cultural exchange more accessible by allowing people to experience different countries, traditions, and cuisines.</a:t>
            </a:r>
          </a:p>
          <a:p>
            <a:pPr>
              <a:buFont typeface="Arial" panose="020B0604020202020204" pitchFamily="34" charset="0"/>
              <a:buChar char="•"/>
            </a:pPr>
            <a:r>
              <a:rPr lang="en-US" dirty="0"/>
              <a:t>It supports tourism, which is a major economic driver for many countries, fostering global understanding and appreciation.</a:t>
            </a:r>
          </a:p>
          <a:p>
            <a:endParaRPr lang="en-US" b="1" dirty="0"/>
          </a:p>
          <a:p>
            <a:r>
              <a:rPr lang="en-US" b="1" dirty="0"/>
              <a:t>7. Everyday Convenience</a:t>
            </a:r>
          </a:p>
          <a:p>
            <a:pPr>
              <a:buFont typeface="Arial" panose="020B0604020202020204" pitchFamily="34" charset="0"/>
              <a:buChar char="•"/>
            </a:pPr>
            <a:r>
              <a:rPr lang="en-US" b="1" dirty="0"/>
              <a:t>Mail and Parcel Delivery</a:t>
            </a:r>
            <a:r>
              <a:rPr lang="en-US" dirty="0"/>
              <a:t>:</a:t>
            </a:r>
          </a:p>
          <a:p>
            <a:pPr marL="742950" lvl="1" indent="-285750">
              <a:buFont typeface="Arial" panose="020B0604020202020204" pitchFamily="34" charset="0"/>
              <a:buChar char="•"/>
            </a:pPr>
            <a:r>
              <a:rPr lang="en-US" dirty="0"/>
              <a:t>Air cargo ensures that packages, including e-commerce orders, arrive quickly, supporting modern consumer expectations.</a:t>
            </a:r>
          </a:p>
          <a:p>
            <a:pPr marL="742950" lvl="1" indent="-285750">
              <a:buFont typeface="Arial" panose="020B0604020202020204" pitchFamily="34" charset="0"/>
              <a:buChar char="•"/>
            </a:pPr>
            <a:r>
              <a:rPr lang="en-US" dirty="0"/>
              <a:t>Companies like FedEx, UPS, and Amazon rely on aviation for overnight and expedited shipping.</a:t>
            </a:r>
          </a:p>
          <a:p>
            <a:pPr>
              <a:buFont typeface="Arial" panose="020B0604020202020204" pitchFamily="34" charset="0"/>
              <a:buChar char="•"/>
            </a:pPr>
            <a:r>
              <a:rPr lang="en-US" b="1" dirty="0"/>
              <a:t>Commuter Flights</a:t>
            </a:r>
            <a:r>
              <a:rPr lang="en-US" dirty="0"/>
              <a:t>:</a:t>
            </a:r>
          </a:p>
          <a:p>
            <a:pPr marL="742950" lvl="1" indent="-285750">
              <a:buFont typeface="Arial" panose="020B0604020202020204" pitchFamily="34" charset="0"/>
              <a:buChar char="•"/>
            </a:pPr>
            <a:r>
              <a:rPr lang="en-US" dirty="0"/>
              <a:t>Regional flights allow workers to commute between cities and even countries for business, expanding job opportunities.</a:t>
            </a:r>
          </a:p>
          <a:p>
            <a:endParaRPr lang="en-US" b="1" dirty="0"/>
          </a:p>
          <a:p>
            <a:r>
              <a:rPr lang="en-US" b="1" dirty="0"/>
              <a:t>Summary</a:t>
            </a:r>
          </a:p>
          <a:p>
            <a:r>
              <a:rPr lang="en-US" dirty="0"/>
              <a:t>Aviation plays a pivotal role in modern life, connecting people, goods, and services across the globe. It drives economic growth, fosters cultural understanding, supports emergency response, and improves overall quality of life. While challenges like environmental impact remain, ongoing innovation ensures that aviation will continue to shape the future in meaningful ways.</a:t>
            </a:r>
          </a:p>
        </p:txBody>
      </p:sp>
      <p:sp>
        <p:nvSpPr>
          <p:cNvPr id="4" name="Slide Number Placeholder 3">
            <a:extLst>
              <a:ext uri="{FF2B5EF4-FFF2-40B4-BE49-F238E27FC236}">
                <a16:creationId xmlns:a16="http://schemas.microsoft.com/office/drawing/2014/main" id="{604DD26F-A5DB-1928-316D-710D8A6E5B4E}"/>
              </a:ext>
            </a:extLst>
          </p:cNvPr>
          <p:cNvSpPr>
            <a:spLocks noGrp="1"/>
          </p:cNvSpPr>
          <p:nvPr>
            <p:ph type="sldNum" sz="quarter" idx="5"/>
          </p:nvPr>
        </p:nvSpPr>
        <p:spPr/>
        <p:txBody>
          <a:bodyPr/>
          <a:lstStyle/>
          <a:p>
            <a:fld id="{831C6D8E-FEC4-4BA3-A045-EFCE94843474}" type="slidenum">
              <a:rPr lang="en-US" smtClean="0"/>
              <a:t>4</a:t>
            </a:fld>
            <a:endParaRPr lang="en-US"/>
          </a:p>
        </p:txBody>
      </p:sp>
    </p:spTree>
    <p:extLst>
      <p:ext uri="{BB962C8B-B14F-4D97-AF65-F5344CB8AC3E}">
        <p14:creationId xmlns:p14="http://schemas.microsoft.com/office/powerpoint/2010/main" val="50584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E073F-C183-D4E0-E630-D7463F275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336A0-048A-7413-8FDA-C0928A3DAE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F12A9B-CF3F-AEF4-21BB-2C16E37049EB}"/>
              </a:ext>
            </a:extLst>
          </p:cNvPr>
          <p:cNvSpPr>
            <a:spLocks noGrp="1"/>
          </p:cNvSpPr>
          <p:nvPr>
            <p:ph type="body" idx="1"/>
          </p:nvPr>
        </p:nvSpPr>
        <p:spPr/>
        <p:txBody>
          <a:bodyPr/>
          <a:lstStyle/>
          <a:p>
            <a:pPr marL="0" marR="0"/>
            <a:r>
              <a:rPr lang="en-US" sz="1800" dirty="0">
                <a:solidFill>
                  <a:srgbClr val="242424"/>
                </a:solidFill>
                <a:effectLst/>
                <a:latin typeface="Aptos" panose="020B0004020202020204" pitchFamily="34" charset="0"/>
                <a:ea typeface="Times New Roman" panose="02020603050405020304" pitchFamily="18" charset="0"/>
              </a:rPr>
              <a:t>1. </a:t>
            </a:r>
            <a:r>
              <a:rPr lang="en-US" sz="1800" b="1" dirty="0">
                <a:solidFill>
                  <a:srgbClr val="242424"/>
                </a:solidFill>
                <a:effectLst/>
                <a:latin typeface="Aptos" panose="020B0004020202020204" pitchFamily="34" charset="0"/>
                <a:ea typeface="Times New Roman" panose="02020603050405020304" pitchFamily="18" charset="0"/>
              </a:rPr>
              <a:t>Aviation Basics and Mechanics of Flight.</a:t>
            </a:r>
            <a:r>
              <a:rPr lang="en-US" sz="1800" dirty="0">
                <a:solidFill>
                  <a:srgbClr val="242424"/>
                </a:solidFill>
                <a:effectLst/>
                <a:latin typeface="Aptos" panose="020B0004020202020204" pitchFamily="34" charset="0"/>
                <a:ea typeface="Times New Roman" panose="02020603050405020304" pitchFamily="18" charset="0"/>
              </a:rPr>
              <a:t> Do the following:</a:t>
            </a:r>
            <a:endParaRPr lang="en-US" sz="1800" dirty="0">
              <a:effectLst/>
              <a:latin typeface="Times New Roman" panose="02020603050405020304" pitchFamily="18" charset="0"/>
              <a:ea typeface="Times New Roman" panose="02020603050405020304" pitchFamily="18" charset="0"/>
            </a:endParaRPr>
          </a:p>
          <a:p>
            <a:pPr marL="0" marR="0"/>
            <a:r>
              <a:rPr lang="en-US" sz="1800" dirty="0">
                <a:solidFill>
                  <a:srgbClr val="242424"/>
                </a:solidFill>
                <a:effectLst/>
                <a:latin typeface="Aptos" panose="020B00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Define “aircraft”. Describe three kinds of aircraft today, and their typical uses.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Provide a brief overview of the evolution of flight, and discuss three notable times in history important to aviation.</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Explain the difference between a fixed wing and a rotary wing aircraft, and the benefits of each.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Explain the operation of piston, turbine, and jet engines.</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Using a model aircraft, describe the four forces that act on an aircraft in flight.</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Explain how an airfoil generates lift, specifically noting Bernoulli’s principle. </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Identify and describe the aerodynamic control surfaces on the aircraft of your choice, and explain how they operate to control its attitude and direction of flight.</a:t>
            </a:r>
            <a:endParaRPr lang="en-US" sz="1800" dirty="0">
              <a:effectLst/>
              <a:latin typeface="Times New Roman" panose="02020603050405020304" pitchFamily="18" charset="0"/>
              <a:ea typeface="Times New Roman" panose="02020603050405020304" pitchFamily="18" charset="0"/>
            </a:endParaRPr>
          </a:p>
          <a:p>
            <a:pPr marL="342900" marR="0" lvl="0" indent="-342900">
              <a:spcAft>
                <a:spcPts val="600"/>
              </a:spcAft>
              <a:buFont typeface="+mj-lt"/>
              <a:buAutoNum type="alphaLcPeriod"/>
            </a:pPr>
            <a:r>
              <a:rPr lang="en-US" sz="1800" dirty="0">
                <a:solidFill>
                  <a:srgbClr val="242424"/>
                </a:solidFill>
                <a:effectLst/>
                <a:latin typeface="Aptos" panose="020B0004020202020204" pitchFamily="34" charset="0"/>
                <a:ea typeface="Times New Roman" panose="02020603050405020304" pitchFamily="18" charset="0"/>
              </a:rPr>
              <a:t>Explain the purposes and functions of the various instruments found in a typical single-engine aircraft: attitude indicator, heading indicator, altimeter, airspeed indicator, turn and bank indicator, vertical speed indicator, compass, navigation, communication, and engine performance indicators.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E4EE1844-4EB8-FF63-8CB7-6BE0C5A6369A}"/>
              </a:ext>
            </a:extLst>
          </p:cNvPr>
          <p:cNvSpPr>
            <a:spLocks noGrp="1"/>
          </p:cNvSpPr>
          <p:nvPr>
            <p:ph type="sldNum" sz="quarter" idx="5"/>
          </p:nvPr>
        </p:nvSpPr>
        <p:spPr/>
        <p:txBody>
          <a:bodyPr/>
          <a:lstStyle/>
          <a:p>
            <a:fld id="{831C6D8E-FEC4-4BA3-A045-EFCE94843474}" type="slidenum">
              <a:rPr lang="en-US" smtClean="0"/>
              <a:t>5</a:t>
            </a:fld>
            <a:endParaRPr lang="en-US"/>
          </a:p>
        </p:txBody>
      </p:sp>
    </p:spTree>
    <p:extLst>
      <p:ext uri="{BB962C8B-B14F-4D97-AF65-F5344CB8AC3E}">
        <p14:creationId xmlns:p14="http://schemas.microsoft.com/office/powerpoint/2010/main" val="3559052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aircraft is defined as any vehicle that can fly in the air under the control of an operator (or “pilot”). It can be something big, like an airplane, or something smaller, like a drone. Aircraft use wings, engines, and/or rotors to lift off the ground and stay in the sky. Some aircraft, like helicopters, use spinning blades (called rotors) to lift, while airplanes use fixed wings and engines to generate the thrust needed for flying.</a:t>
            </a:r>
          </a:p>
          <a:p>
            <a:endParaRPr lang="en-US" dirty="0"/>
          </a:p>
          <a:p>
            <a:r>
              <a:rPr lang="en-US" dirty="0"/>
              <a:t>There are different types of aircraft, such as:</a:t>
            </a:r>
          </a:p>
          <a:p>
            <a:pPr>
              <a:buFont typeface="Arial" panose="020B0604020202020204" pitchFamily="34" charset="0"/>
              <a:buChar char="•"/>
            </a:pPr>
            <a:r>
              <a:rPr lang="en-US" b="1" dirty="0"/>
              <a:t>Airplanes</a:t>
            </a:r>
            <a:r>
              <a:rPr lang="en-US" dirty="0"/>
              <a:t>: These are the most common type of aircraft. They have fixed wings and engines that push them through the air.</a:t>
            </a:r>
          </a:p>
          <a:p>
            <a:pPr>
              <a:buFont typeface="Arial" panose="020B0604020202020204" pitchFamily="34" charset="0"/>
              <a:buChar char="•"/>
            </a:pPr>
            <a:r>
              <a:rPr lang="en-US" b="1" dirty="0"/>
              <a:t>Helicopters</a:t>
            </a:r>
            <a:r>
              <a:rPr lang="en-US" dirty="0"/>
              <a:t>: These have rotating blades (called rotors) that allow them to hover, fly up, down, and move in any direction.</a:t>
            </a:r>
          </a:p>
          <a:p>
            <a:pPr>
              <a:buFont typeface="Arial" panose="020B0604020202020204" pitchFamily="34" charset="0"/>
              <a:buChar char="•"/>
            </a:pPr>
            <a:r>
              <a:rPr lang="en-US" b="1" dirty="0"/>
              <a:t>Drones</a:t>
            </a:r>
            <a:r>
              <a:rPr lang="en-US" dirty="0"/>
              <a:t>: These are smaller, often remote-controlled aircraft used for various tasks like photography or carrying small items.</a:t>
            </a:r>
          </a:p>
          <a:p>
            <a:pPr>
              <a:buFont typeface="Arial" panose="020B0604020202020204" pitchFamily="34" charset="0"/>
              <a:buChar char="•"/>
            </a:pPr>
            <a:r>
              <a:rPr lang="en-US" b="1" dirty="0"/>
              <a:t>Hot air balloons</a:t>
            </a:r>
            <a:r>
              <a:rPr lang="en-US" dirty="0"/>
              <a:t>: These use heated air to make the balloon float in the sky.</a:t>
            </a:r>
          </a:p>
          <a:p>
            <a:endParaRPr lang="en-US" dirty="0"/>
          </a:p>
          <a:p>
            <a:r>
              <a:rPr lang="en-US" dirty="0"/>
              <a:t>So, an aircraft is anything that a pilot can fly, whether it’s for traveling, carrying cargo, or even for fun!</a:t>
            </a:r>
          </a:p>
          <a:p>
            <a:endParaRPr lang="en-US" dirty="0"/>
          </a:p>
        </p:txBody>
      </p:sp>
      <p:sp>
        <p:nvSpPr>
          <p:cNvPr id="4" name="Slide Number Placeholder 3"/>
          <p:cNvSpPr>
            <a:spLocks noGrp="1"/>
          </p:cNvSpPr>
          <p:nvPr>
            <p:ph type="sldNum" sz="quarter" idx="5"/>
          </p:nvPr>
        </p:nvSpPr>
        <p:spPr/>
        <p:txBody>
          <a:bodyPr/>
          <a:lstStyle/>
          <a:p>
            <a:fld id="{831C6D8E-FEC4-4BA3-A045-EFCE94843474}" type="slidenum">
              <a:rPr lang="en-US" smtClean="0"/>
              <a:t>6</a:t>
            </a:fld>
            <a:endParaRPr lang="en-US"/>
          </a:p>
        </p:txBody>
      </p:sp>
    </p:spTree>
    <p:extLst>
      <p:ext uri="{BB962C8B-B14F-4D97-AF65-F5344CB8AC3E}">
        <p14:creationId xmlns:p14="http://schemas.microsoft.com/office/powerpoint/2010/main" val="238604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ED752-70D7-675B-F484-4F5489689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D57CB-3767-3996-57F8-2406F9F49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87D58-BD4D-6FAD-A9FF-83FAD218BE53}"/>
              </a:ext>
            </a:extLst>
          </p:cNvPr>
          <p:cNvSpPr>
            <a:spLocks noGrp="1"/>
          </p:cNvSpPr>
          <p:nvPr>
            <p:ph type="body" idx="1"/>
          </p:nvPr>
        </p:nvSpPr>
        <p:spPr/>
        <p:txBody>
          <a:bodyPr/>
          <a:lstStyle/>
          <a:p>
            <a:r>
              <a:rPr lang="en-US" dirty="0"/>
              <a:t>These are some of the </a:t>
            </a:r>
            <a:r>
              <a:rPr lang="en-US" b="1" dirty="0"/>
              <a:t>major events in aviation history</a:t>
            </a:r>
            <a:r>
              <a:rPr lang="en-US" dirty="0"/>
              <a:t> that helped shape how we fly today:</a:t>
            </a:r>
          </a:p>
          <a:p>
            <a:endParaRPr lang="en-US" dirty="0"/>
          </a:p>
          <a:p>
            <a:r>
              <a:rPr lang="en-US" b="1" dirty="0"/>
              <a:t>1. The Wright Brothers' First Flight (1903)</a:t>
            </a:r>
          </a:p>
          <a:p>
            <a:pPr>
              <a:buFont typeface="Arial" panose="020B0604020202020204" pitchFamily="34" charset="0"/>
              <a:buChar char="•"/>
            </a:pPr>
            <a:r>
              <a:rPr lang="en-US" b="1" dirty="0"/>
              <a:t>Who:</a:t>
            </a:r>
            <a:r>
              <a:rPr lang="en-US" dirty="0"/>
              <a:t> Orville and Wilbur Wright</a:t>
            </a:r>
          </a:p>
          <a:p>
            <a:pPr>
              <a:buFont typeface="Arial" panose="020B0604020202020204" pitchFamily="34" charset="0"/>
              <a:buChar char="•"/>
            </a:pPr>
            <a:r>
              <a:rPr lang="en-US" b="1" dirty="0"/>
              <a:t>What:</a:t>
            </a:r>
            <a:r>
              <a:rPr lang="en-US" dirty="0"/>
              <a:t> On December 17, 1903, the Wright brothers made the first powered, controlled flight in Kitty Hawk, North Carolina. Their plane, the </a:t>
            </a:r>
            <a:r>
              <a:rPr lang="en-US" b="1" dirty="0"/>
              <a:t>Flyer</a:t>
            </a:r>
            <a:r>
              <a:rPr lang="en-US" dirty="0"/>
              <a:t>, flew for 12 seconds and covered 120 feet (about the length of a school bus).</a:t>
            </a:r>
          </a:p>
          <a:p>
            <a:pPr>
              <a:buFont typeface="Arial" panose="020B0604020202020204" pitchFamily="34" charset="0"/>
              <a:buChar char="•"/>
            </a:pPr>
            <a:r>
              <a:rPr lang="en-US" b="1" dirty="0"/>
              <a:t>Why It’s Important:</a:t>
            </a:r>
            <a:r>
              <a:rPr lang="en-US" dirty="0"/>
              <a:t> This was the first time a heavier-than-air, powered aircraft flew under control, marking the start of modern aviation.</a:t>
            </a:r>
          </a:p>
          <a:p>
            <a:endParaRPr lang="en-US" b="1" dirty="0"/>
          </a:p>
          <a:p>
            <a:r>
              <a:rPr lang="en-US" b="1" dirty="0"/>
              <a:t>7. The First Flight Around the World (1924)</a:t>
            </a:r>
          </a:p>
          <a:p>
            <a:pPr>
              <a:buFont typeface="Arial" panose="020B0604020202020204" pitchFamily="34" charset="0"/>
              <a:buChar char="•"/>
            </a:pPr>
            <a:r>
              <a:rPr lang="en-US" b="1" dirty="0"/>
              <a:t>Who:</a:t>
            </a:r>
            <a:r>
              <a:rPr lang="en-US" dirty="0"/>
              <a:t> U.S. Army Air Service</a:t>
            </a:r>
          </a:p>
          <a:p>
            <a:pPr>
              <a:buFont typeface="Arial" panose="020B0604020202020204" pitchFamily="34" charset="0"/>
              <a:buChar char="•"/>
            </a:pPr>
            <a:r>
              <a:rPr lang="en-US" b="1" dirty="0"/>
              <a:t>What:</a:t>
            </a:r>
            <a:r>
              <a:rPr lang="en-US" dirty="0"/>
              <a:t> The first successful flight around the world was completed by four U.S. Army Air Service pilots in 1924. The flight lasted 175 days and covered about 26,000 miles.</a:t>
            </a:r>
          </a:p>
          <a:p>
            <a:pPr>
              <a:buFont typeface="Arial" panose="020B0604020202020204" pitchFamily="34" charset="0"/>
              <a:buChar char="•"/>
            </a:pPr>
            <a:r>
              <a:rPr lang="en-US" b="1" dirty="0"/>
              <a:t>Why It’s Important:</a:t>
            </a:r>
            <a:r>
              <a:rPr lang="en-US" dirty="0"/>
              <a:t> This demonstrated the ability to fly long distances across the globe, which laid the groundwork for modern international flights.</a:t>
            </a:r>
          </a:p>
          <a:p>
            <a:endParaRPr lang="en-US" b="1" dirty="0"/>
          </a:p>
          <a:p>
            <a:r>
              <a:rPr lang="en-US" b="1" dirty="0"/>
              <a:t>3. Charles Lindbergh's Solo Transatlantic Flight (1927)</a:t>
            </a:r>
          </a:p>
          <a:p>
            <a:pPr>
              <a:buFont typeface="Arial" panose="020B0604020202020204" pitchFamily="34" charset="0"/>
              <a:buChar char="•"/>
            </a:pPr>
            <a:r>
              <a:rPr lang="en-US" b="1" dirty="0"/>
              <a:t>Who:</a:t>
            </a:r>
            <a:r>
              <a:rPr lang="en-US" dirty="0"/>
              <a:t> Charles Lindbergh</a:t>
            </a:r>
          </a:p>
          <a:p>
            <a:pPr>
              <a:buFont typeface="Arial" panose="020B0604020202020204" pitchFamily="34" charset="0"/>
              <a:buChar char="•"/>
            </a:pPr>
            <a:r>
              <a:rPr lang="en-US" b="1" dirty="0"/>
              <a:t>What:</a:t>
            </a:r>
            <a:r>
              <a:rPr lang="en-US" dirty="0"/>
              <a:t> In 1927, Lindbergh made the first solo nonstop transatlantic flight from New York to Paris, flying in the </a:t>
            </a:r>
            <a:r>
              <a:rPr lang="en-US" b="1" dirty="0"/>
              <a:t>Spirit of St. Louis</a:t>
            </a:r>
            <a:r>
              <a:rPr lang="en-US" dirty="0"/>
              <a:t>. The journey took 33.5 hours.</a:t>
            </a:r>
          </a:p>
          <a:p>
            <a:pPr>
              <a:buFont typeface="Arial" panose="020B0604020202020204" pitchFamily="34" charset="0"/>
              <a:buChar char="•"/>
            </a:pPr>
            <a:r>
              <a:rPr lang="en-US" b="1" dirty="0"/>
              <a:t>Why It’s Important:</a:t>
            </a:r>
            <a:r>
              <a:rPr lang="en-US" dirty="0"/>
              <a:t> Lindbergh's flight proved that long-distance, nonstop air travel was possible and opened the door for commercial air travel across the Atlantic.</a:t>
            </a:r>
          </a:p>
          <a:p>
            <a:endParaRPr lang="en-US" b="1" dirty="0"/>
          </a:p>
          <a:p>
            <a:r>
              <a:rPr lang="en-US" b="1" dirty="0"/>
              <a:t>4. Amelia Earhart’s Solo Transatlantic Flight (1932)</a:t>
            </a:r>
          </a:p>
          <a:p>
            <a:pPr>
              <a:buFont typeface="Arial" panose="020B0604020202020204" pitchFamily="34" charset="0"/>
              <a:buChar char="•"/>
            </a:pPr>
            <a:r>
              <a:rPr lang="en-US" b="1" dirty="0"/>
              <a:t>Who:</a:t>
            </a:r>
            <a:r>
              <a:rPr lang="en-US" dirty="0"/>
              <a:t> Amelia Earhart</a:t>
            </a:r>
          </a:p>
          <a:p>
            <a:pPr>
              <a:buFont typeface="Arial" panose="020B0604020202020204" pitchFamily="34" charset="0"/>
              <a:buChar char="•"/>
            </a:pPr>
            <a:r>
              <a:rPr lang="en-US" b="1" dirty="0"/>
              <a:t>What:</a:t>
            </a:r>
            <a:r>
              <a:rPr lang="en-US" dirty="0"/>
              <a:t> In 1932, Amelia Earhart became the first woman to fly solo across the Atlantic Ocean, from Newfoundland to Ireland.</a:t>
            </a:r>
          </a:p>
          <a:p>
            <a:pPr>
              <a:buFont typeface="Arial" panose="020B0604020202020204" pitchFamily="34" charset="0"/>
              <a:buChar char="•"/>
            </a:pPr>
            <a:r>
              <a:rPr lang="en-US" b="1" dirty="0"/>
              <a:t>Why It’s Important:</a:t>
            </a:r>
            <a:r>
              <a:rPr lang="en-US" dirty="0"/>
              <a:t> Earhart was a pioneer for women in aviation and showed that women could accomplish amazing feats in fields previously dominated by men.</a:t>
            </a:r>
          </a:p>
          <a:p>
            <a:endParaRPr lang="en-US" b="1" dirty="0"/>
          </a:p>
          <a:p>
            <a:r>
              <a:rPr lang="en-US" b="1" dirty="0"/>
              <a:t>5. The First Commercial Jet Airliner (1949)</a:t>
            </a:r>
          </a:p>
          <a:p>
            <a:pPr>
              <a:buFont typeface="Arial" panose="020B0604020202020204" pitchFamily="34" charset="0"/>
              <a:buChar char="•"/>
            </a:pPr>
            <a:r>
              <a:rPr lang="en-US" b="1" dirty="0"/>
              <a:t>Who:</a:t>
            </a:r>
            <a:r>
              <a:rPr lang="en-US" dirty="0"/>
              <a:t> The British</a:t>
            </a:r>
          </a:p>
          <a:p>
            <a:pPr>
              <a:buFont typeface="Arial" panose="020B0604020202020204" pitchFamily="34" charset="0"/>
              <a:buChar char="•"/>
            </a:pPr>
            <a:r>
              <a:rPr lang="en-US" b="1" dirty="0"/>
              <a:t>What:</a:t>
            </a:r>
            <a:r>
              <a:rPr lang="en-US" dirty="0"/>
              <a:t> The </a:t>
            </a:r>
            <a:r>
              <a:rPr lang="en-US" b="1" dirty="0"/>
              <a:t>de Havilland Comet</a:t>
            </a:r>
            <a:r>
              <a:rPr lang="en-US" dirty="0"/>
              <a:t>, the world’s first commercial jet airliner, made its first flight in 1949. It was faster and could carry more passengers than the propeller-driven planes that came before it.</a:t>
            </a:r>
          </a:p>
          <a:p>
            <a:pPr>
              <a:buFont typeface="Arial" panose="020B0604020202020204" pitchFamily="34" charset="0"/>
              <a:buChar char="•"/>
            </a:pPr>
            <a:r>
              <a:rPr lang="en-US" b="1" dirty="0"/>
              <a:t>Why It’s Important:</a:t>
            </a:r>
            <a:r>
              <a:rPr lang="en-US" dirty="0"/>
              <a:t> This marked the beginning of the </a:t>
            </a:r>
            <a:r>
              <a:rPr lang="en-US" b="1" dirty="0"/>
              <a:t>jet age</a:t>
            </a:r>
            <a:r>
              <a:rPr lang="en-US" dirty="0"/>
              <a:t> and paved the way for modern commercial air travel, making flying faster and more accessible.</a:t>
            </a:r>
          </a:p>
          <a:p>
            <a:endParaRPr lang="en-US" b="1" dirty="0"/>
          </a:p>
          <a:p>
            <a:r>
              <a:rPr lang="en-US" b="1" dirty="0"/>
              <a:t>6. The Concorde’s First Supersonic Flight (1969)</a:t>
            </a:r>
          </a:p>
          <a:p>
            <a:pPr>
              <a:buFont typeface="Arial" panose="020B0604020202020204" pitchFamily="34" charset="0"/>
              <a:buChar char="•"/>
            </a:pPr>
            <a:r>
              <a:rPr lang="en-US" b="1" dirty="0"/>
              <a:t>Who:</a:t>
            </a:r>
            <a:r>
              <a:rPr lang="en-US" dirty="0"/>
              <a:t> British and French engineers</a:t>
            </a:r>
          </a:p>
          <a:p>
            <a:pPr>
              <a:buFont typeface="Arial" panose="020B0604020202020204" pitchFamily="34" charset="0"/>
              <a:buChar char="•"/>
            </a:pPr>
            <a:r>
              <a:rPr lang="en-US" b="1" dirty="0"/>
              <a:t>What:</a:t>
            </a:r>
            <a:r>
              <a:rPr lang="en-US" dirty="0"/>
              <a:t> The </a:t>
            </a:r>
            <a:r>
              <a:rPr lang="en-US" b="1" dirty="0"/>
              <a:t>Concorde</a:t>
            </a:r>
            <a:r>
              <a:rPr lang="en-US" dirty="0"/>
              <a:t>, a supersonic passenger jet, first flew in 1969 and started commercial flights in 1976. It could fly faster than the speed of sound, reaching speeds of over </a:t>
            </a:r>
            <a:r>
              <a:rPr lang="en-US" b="1" dirty="0"/>
              <a:t>1,350 mph</a:t>
            </a:r>
            <a:r>
              <a:rPr lang="en-US" dirty="0"/>
              <a:t> (Mach 2).</a:t>
            </a:r>
          </a:p>
          <a:p>
            <a:pPr>
              <a:buFont typeface="Arial" panose="020B0604020202020204" pitchFamily="34" charset="0"/>
              <a:buChar char="•"/>
            </a:pPr>
            <a:r>
              <a:rPr lang="en-US" b="1" dirty="0"/>
              <a:t>Why It’s Important:</a:t>
            </a:r>
            <a:r>
              <a:rPr lang="en-US" dirty="0"/>
              <a:t> The Concorde revolutionized air travel by cutting flight times in half (e.g., New York to London in 3.5 hours), though it was retired in 2003 due to high operating costs and other issues.</a:t>
            </a:r>
          </a:p>
          <a:p>
            <a:endParaRPr lang="en-US" b="1" dirty="0"/>
          </a:p>
          <a:p>
            <a:r>
              <a:rPr lang="en-US" b="1" dirty="0"/>
              <a:t>7. First Flight Around the World Without Refueling)</a:t>
            </a:r>
          </a:p>
          <a:p>
            <a:pPr>
              <a:buFont typeface="Arial" panose="020B0604020202020204" pitchFamily="34" charset="0"/>
              <a:buChar char="•"/>
            </a:pPr>
            <a:r>
              <a:rPr lang="en-US" b="1" dirty="0"/>
              <a:t>Who:</a:t>
            </a:r>
            <a:r>
              <a:rPr lang="en-US" dirty="0"/>
              <a:t> Dick Rutan &amp; Andrea Yeager</a:t>
            </a:r>
          </a:p>
          <a:p>
            <a:pPr>
              <a:buFont typeface="Arial" panose="020B0604020202020204" pitchFamily="34" charset="0"/>
              <a:buChar char="•"/>
            </a:pPr>
            <a:r>
              <a:rPr lang="en-US" b="1" dirty="0"/>
              <a:t>What:</a:t>
            </a:r>
            <a:r>
              <a:rPr lang="en-US" dirty="0"/>
              <a:t> The Model 86 Voyager, a highly fuel-efficient plane with an ultralight structure and very long wingspan</a:t>
            </a:r>
          </a:p>
          <a:p>
            <a:pPr>
              <a:buFont typeface="Arial" panose="020B0604020202020204" pitchFamily="34" charset="0"/>
              <a:buChar char="•"/>
            </a:pPr>
            <a:r>
              <a:rPr lang="en-US" b="1" dirty="0"/>
              <a:t>Why It’s Important:</a:t>
            </a:r>
            <a:r>
              <a:rPr lang="en-US" dirty="0"/>
              <a:t> Helped identify and prove out a number of fuel-efficient technologies that are used in aerospace engineering today</a:t>
            </a:r>
            <a:endParaRPr lang="en-US" b="1" dirty="0"/>
          </a:p>
          <a:p>
            <a:endParaRPr lang="en-US" b="1" dirty="0"/>
          </a:p>
          <a:p>
            <a:r>
              <a:rPr lang="en-US" b="1" dirty="0"/>
              <a:t>8. The Rise of UAV’s (Drones) (2006-present)</a:t>
            </a:r>
          </a:p>
          <a:p>
            <a:pPr>
              <a:buFont typeface="Arial" panose="020B0604020202020204" pitchFamily="34" charset="0"/>
              <a:buChar char="•"/>
            </a:pPr>
            <a:r>
              <a:rPr lang="en-US" b="1" dirty="0"/>
              <a:t>Who:</a:t>
            </a:r>
            <a:r>
              <a:rPr lang="en-US" dirty="0"/>
              <a:t> The FAA’s decision to approve UAV’s, then various companies and organizations</a:t>
            </a:r>
          </a:p>
          <a:p>
            <a:pPr>
              <a:buFont typeface="Arial" panose="020B0604020202020204" pitchFamily="34" charset="0"/>
              <a:buChar char="•"/>
            </a:pPr>
            <a:r>
              <a:rPr lang="en-US" b="1" dirty="0"/>
              <a:t>What:</a:t>
            </a:r>
            <a:r>
              <a:rPr lang="en-US" dirty="0"/>
              <a:t> Drones (unmanned aerial vehicles, or UAVs) began to be used for military, commercial, and recreational purposes. They’re often used for surveillance, delivering packages, and aerial photography.</a:t>
            </a:r>
          </a:p>
          <a:p>
            <a:pPr>
              <a:buFont typeface="Arial" panose="020B0604020202020204" pitchFamily="34" charset="0"/>
              <a:buChar char="•"/>
            </a:pPr>
            <a:r>
              <a:rPr lang="en-US" b="1" dirty="0"/>
              <a:t>Why It’s Important:</a:t>
            </a:r>
            <a:r>
              <a:rPr lang="en-US" dirty="0"/>
              <a:t> Drones are shaping the future of aviation by making it possible to perform tasks without a pilot on board, and they’re likely to play a big role in the future of delivery services and even passenger flights.</a:t>
            </a:r>
          </a:p>
          <a:p>
            <a:r>
              <a:rPr lang="en-US" dirty="0"/>
              <a:t>These events are just a few examples, but they show how aviation has advanced from simple flights to reaching the moon and flying across the world. Each of these milestones helped push the boundaries of what was possible in air and space travel!</a:t>
            </a:r>
          </a:p>
          <a:p>
            <a:endParaRPr lang="en-US" dirty="0"/>
          </a:p>
        </p:txBody>
      </p:sp>
      <p:sp>
        <p:nvSpPr>
          <p:cNvPr id="4" name="Slide Number Placeholder 3">
            <a:extLst>
              <a:ext uri="{FF2B5EF4-FFF2-40B4-BE49-F238E27FC236}">
                <a16:creationId xmlns:a16="http://schemas.microsoft.com/office/drawing/2014/main" id="{FAA931AD-C14E-3D59-18B2-29D7E76E8F8C}"/>
              </a:ext>
            </a:extLst>
          </p:cNvPr>
          <p:cNvSpPr>
            <a:spLocks noGrp="1"/>
          </p:cNvSpPr>
          <p:nvPr>
            <p:ph type="sldNum" sz="quarter" idx="5"/>
          </p:nvPr>
        </p:nvSpPr>
        <p:spPr/>
        <p:txBody>
          <a:bodyPr/>
          <a:lstStyle/>
          <a:p>
            <a:fld id="{831C6D8E-FEC4-4BA3-A045-EFCE94843474}" type="slidenum">
              <a:rPr lang="en-US" smtClean="0"/>
              <a:t>7</a:t>
            </a:fld>
            <a:endParaRPr lang="en-US"/>
          </a:p>
        </p:txBody>
      </p:sp>
    </p:spTree>
    <p:extLst>
      <p:ext uri="{BB962C8B-B14F-4D97-AF65-F5344CB8AC3E}">
        <p14:creationId xmlns:p14="http://schemas.microsoft.com/office/powerpoint/2010/main" val="2149099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2EEF6-B3EB-5DE6-FD84-03D8A2C02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95381-B26D-8229-7113-26446D5E8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B8C75-5F23-6BEA-6CB4-E2F5C28EBB9E}"/>
              </a:ext>
            </a:extLst>
          </p:cNvPr>
          <p:cNvSpPr>
            <a:spLocks noGrp="1"/>
          </p:cNvSpPr>
          <p:nvPr>
            <p:ph type="body" idx="1"/>
          </p:nvPr>
        </p:nvSpPr>
        <p:spPr/>
        <p:txBody>
          <a:bodyPr/>
          <a:lstStyle/>
          <a:p>
            <a:r>
              <a:rPr lang="en-US" dirty="0"/>
              <a:t>Here's an easy way to understand the difference between </a:t>
            </a:r>
            <a:r>
              <a:rPr lang="en-US" b="1" dirty="0"/>
              <a:t>fixed-wing</a:t>
            </a:r>
            <a:r>
              <a:rPr lang="en-US" dirty="0"/>
              <a:t> and </a:t>
            </a:r>
            <a:r>
              <a:rPr lang="en-US" b="1" dirty="0"/>
              <a:t>rotary-wing</a:t>
            </a:r>
            <a:r>
              <a:rPr lang="en-US" dirty="0"/>
              <a:t> aircraft:</a:t>
            </a:r>
          </a:p>
          <a:p>
            <a:endParaRPr lang="en-US" dirty="0"/>
          </a:p>
          <a:p>
            <a:r>
              <a:rPr lang="en-US" b="1" dirty="0"/>
              <a:t>Fixed-Wing Aircraft</a:t>
            </a:r>
          </a:p>
          <a:p>
            <a:pPr>
              <a:buFont typeface="Arial" panose="020B0604020202020204" pitchFamily="34" charset="0"/>
              <a:buChar char="•"/>
            </a:pPr>
            <a:r>
              <a:rPr lang="en-US" b="1" dirty="0"/>
              <a:t>Definition:</a:t>
            </a:r>
            <a:r>
              <a:rPr lang="en-US" dirty="0"/>
              <a:t> These are the types of aircraft that have </a:t>
            </a:r>
            <a:r>
              <a:rPr lang="en-US" b="1" dirty="0"/>
              <a:t>stationary wings</a:t>
            </a:r>
            <a:r>
              <a:rPr lang="en-US" dirty="0"/>
              <a:t>. The wings are attached to the main body (fuselage) of the aircraft and do not move.</a:t>
            </a:r>
          </a:p>
          <a:p>
            <a:pPr>
              <a:buFont typeface="Arial" panose="020B0604020202020204" pitchFamily="34" charset="0"/>
              <a:buChar char="•"/>
            </a:pPr>
            <a:r>
              <a:rPr lang="en-US" b="1" dirty="0"/>
              <a:t>How They Fly:</a:t>
            </a:r>
            <a:r>
              <a:rPr lang="en-US" dirty="0"/>
              <a:t> Fixed-wing aircraft rely on the </a:t>
            </a:r>
            <a:r>
              <a:rPr lang="en-US" b="1" dirty="0"/>
              <a:t>forward motion</a:t>
            </a:r>
            <a:r>
              <a:rPr lang="en-US" dirty="0"/>
              <a:t> of the aircraft to generate </a:t>
            </a:r>
            <a:r>
              <a:rPr lang="en-US" b="1" dirty="0"/>
              <a:t>lift</a:t>
            </a:r>
            <a:r>
              <a:rPr lang="en-US" dirty="0"/>
              <a:t>. The engines (often jet engines or propellers) push the plane forward, and the wings create upward force as air flows over and under them. The faster the plane moves, the more lift is generated.</a:t>
            </a:r>
          </a:p>
          <a:p>
            <a:pPr>
              <a:buFont typeface="Arial" panose="020B0604020202020204" pitchFamily="34" charset="0"/>
              <a:buChar char="•"/>
            </a:pPr>
            <a:r>
              <a:rPr lang="en-US" b="1" dirty="0"/>
              <a:t>Examples:</a:t>
            </a:r>
            <a:r>
              <a:rPr lang="en-US" dirty="0"/>
              <a:t> Airplanes (like the </a:t>
            </a:r>
            <a:r>
              <a:rPr lang="en-US" b="1" dirty="0"/>
              <a:t>Boeing 747</a:t>
            </a:r>
            <a:r>
              <a:rPr lang="en-US" dirty="0"/>
              <a:t>, </a:t>
            </a:r>
            <a:r>
              <a:rPr lang="en-US" b="1" dirty="0"/>
              <a:t>Cessna 172</a:t>
            </a:r>
            <a:r>
              <a:rPr lang="en-US" dirty="0"/>
              <a:t>, or military fighter jets).</a:t>
            </a:r>
          </a:p>
          <a:p>
            <a:pPr>
              <a:buFont typeface="Arial" panose="020B0604020202020204" pitchFamily="34" charset="0"/>
              <a:buChar char="•"/>
            </a:pPr>
            <a:r>
              <a:rPr lang="en-US" b="1" dirty="0"/>
              <a:t>Advantages:</a:t>
            </a:r>
            <a:r>
              <a:rPr lang="en-US" dirty="0"/>
              <a:t> They’re generally faster and more efficient for long-distance travel. They can carry more passengers or cargo.</a:t>
            </a:r>
          </a:p>
          <a:p>
            <a:pPr>
              <a:buFont typeface="Arial" panose="020B0604020202020204" pitchFamily="34" charset="0"/>
              <a:buChar char="•"/>
            </a:pPr>
            <a:r>
              <a:rPr lang="en-US" b="1" dirty="0"/>
              <a:t>Disadvantages:</a:t>
            </a:r>
            <a:r>
              <a:rPr lang="en-US" dirty="0"/>
              <a:t> Fixed-wing aircraft need a </a:t>
            </a:r>
            <a:r>
              <a:rPr lang="en-US" b="1" dirty="0"/>
              <a:t>runway</a:t>
            </a:r>
            <a:r>
              <a:rPr lang="en-US" dirty="0"/>
              <a:t> to take off and land, so they can’t hover or land vertically.</a:t>
            </a:r>
          </a:p>
          <a:p>
            <a:endParaRPr lang="en-US" b="1" dirty="0"/>
          </a:p>
          <a:p>
            <a:r>
              <a:rPr lang="en-US" b="1" dirty="0"/>
              <a:t>Rotary-Wing Aircraft</a:t>
            </a:r>
          </a:p>
          <a:p>
            <a:pPr>
              <a:buFont typeface="Arial" panose="020B0604020202020204" pitchFamily="34" charset="0"/>
              <a:buChar char="•"/>
            </a:pPr>
            <a:r>
              <a:rPr lang="en-US" b="1" dirty="0"/>
              <a:t>Definition:</a:t>
            </a:r>
            <a:r>
              <a:rPr lang="en-US" dirty="0"/>
              <a:t> These aircraft have </a:t>
            </a:r>
            <a:r>
              <a:rPr lang="en-US" b="1" dirty="0"/>
              <a:t>rotating blades</a:t>
            </a:r>
            <a:r>
              <a:rPr lang="en-US" dirty="0"/>
              <a:t> (called </a:t>
            </a:r>
            <a:r>
              <a:rPr lang="en-US" b="1" dirty="0"/>
              <a:t>rotors</a:t>
            </a:r>
            <a:r>
              <a:rPr lang="en-US" dirty="0"/>
              <a:t>) instead of fixed wings. The rotor blades spin around a central hub, generating lift and thrust.</a:t>
            </a:r>
          </a:p>
          <a:p>
            <a:pPr>
              <a:buFont typeface="Arial" panose="020B0604020202020204" pitchFamily="34" charset="0"/>
              <a:buChar char="•"/>
            </a:pPr>
            <a:r>
              <a:rPr lang="en-US" b="1" dirty="0"/>
              <a:t>How They Fly:</a:t>
            </a:r>
            <a:r>
              <a:rPr lang="en-US" dirty="0"/>
              <a:t> The rotor blades create lift by spinning rapidly through the air. This allows rotary-wing aircraft to </a:t>
            </a:r>
            <a:r>
              <a:rPr lang="en-US" b="1" dirty="0"/>
              <a:t>hover</a:t>
            </a:r>
            <a:r>
              <a:rPr lang="en-US" dirty="0"/>
              <a:t> in place, fly vertically, or move in any direction (up, down, forward, backward, side-to-side). The </a:t>
            </a:r>
            <a:r>
              <a:rPr lang="en-US" b="1" dirty="0"/>
              <a:t>main rotor</a:t>
            </a:r>
            <a:r>
              <a:rPr lang="en-US" dirty="0"/>
              <a:t> provides lift, while a </a:t>
            </a:r>
            <a:r>
              <a:rPr lang="en-US" b="1" dirty="0"/>
              <a:t>tail rotor</a:t>
            </a:r>
            <a:r>
              <a:rPr lang="en-US" dirty="0"/>
              <a:t> often helps control the direction of the aircraft.</a:t>
            </a:r>
          </a:p>
          <a:p>
            <a:pPr>
              <a:buFont typeface="Arial" panose="020B0604020202020204" pitchFamily="34" charset="0"/>
              <a:buChar char="•"/>
            </a:pPr>
            <a:r>
              <a:rPr lang="en-US" b="1" dirty="0"/>
              <a:t>Examples:</a:t>
            </a:r>
            <a:r>
              <a:rPr lang="en-US" dirty="0"/>
              <a:t> Helicopters (like the </a:t>
            </a:r>
            <a:r>
              <a:rPr lang="en-US" b="1" dirty="0"/>
              <a:t>Sikorsky UH-60 Black Hawk</a:t>
            </a:r>
            <a:r>
              <a:rPr lang="en-US" dirty="0"/>
              <a:t> or </a:t>
            </a:r>
            <a:r>
              <a:rPr lang="en-US" b="1" dirty="0"/>
              <a:t>Bell 206 </a:t>
            </a:r>
            <a:r>
              <a:rPr lang="en-US" b="1" dirty="0" err="1"/>
              <a:t>JetRanger</a:t>
            </a:r>
            <a:r>
              <a:rPr lang="en-US" dirty="0"/>
              <a:t>).</a:t>
            </a:r>
          </a:p>
          <a:p>
            <a:pPr>
              <a:buFont typeface="Arial" panose="020B0604020202020204" pitchFamily="34" charset="0"/>
              <a:buChar char="•"/>
            </a:pPr>
            <a:r>
              <a:rPr lang="en-US" b="1" dirty="0"/>
              <a:t>Advantages:</a:t>
            </a:r>
            <a:r>
              <a:rPr lang="en-US" dirty="0"/>
              <a:t> They can </a:t>
            </a:r>
            <a:r>
              <a:rPr lang="en-US" b="1" dirty="0"/>
              <a:t>hover</a:t>
            </a:r>
            <a:r>
              <a:rPr lang="en-US" dirty="0"/>
              <a:t> in place and can take off and land </a:t>
            </a:r>
            <a:r>
              <a:rPr lang="en-US" b="1" dirty="0"/>
              <a:t>vertically</a:t>
            </a:r>
            <a:r>
              <a:rPr lang="en-US" dirty="0"/>
              <a:t>, meaning they don’t need a runway. This makes them useful for rescue missions, military operations, and places where a runway isn't available.</a:t>
            </a:r>
          </a:p>
          <a:p>
            <a:pPr>
              <a:buFont typeface="Arial" panose="020B0604020202020204" pitchFamily="34" charset="0"/>
              <a:buChar char="•"/>
            </a:pPr>
            <a:r>
              <a:rPr lang="en-US" b="1" dirty="0"/>
              <a:t>Disadvantages:</a:t>
            </a:r>
            <a:r>
              <a:rPr lang="en-US" dirty="0"/>
              <a:t> They are usually </a:t>
            </a:r>
            <a:r>
              <a:rPr lang="en-US" b="1" dirty="0"/>
              <a:t>slower</a:t>
            </a:r>
            <a:r>
              <a:rPr lang="en-US" dirty="0"/>
              <a:t> and less fuel-efficient than fixed-wing aircraft. They also have more moving parts, which can increase maintenance.</a:t>
            </a:r>
          </a:p>
          <a:p>
            <a:endParaRPr lang="en-US" b="1" dirty="0"/>
          </a:p>
          <a:p>
            <a:r>
              <a:rPr lang="en-US" b="1" dirty="0"/>
              <a:t>Key Differences:</a:t>
            </a:r>
          </a:p>
          <a:p>
            <a:pPr>
              <a:buFont typeface="Arial" panose="020B0604020202020204" pitchFamily="34" charset="0"/>
              <a:buChar char="•"/>
            </a:pPr>
            <a:r>
              <a:rPr lang="en-US" b="1" dirty="0"/>
              <a:t>Wings vs. Rotors:</a:t>
            </a:r>
            <a:r>
              <a:rPr lang="en-US" dirty="0"/>
              <a:t> Fixed-wing aircraft use </a:t>
            </a:r>
            <a:r>
              <a:rPr lang="en-US" b="1" dirty="0"/>
              <a:t>non-moving wings</a:t>
            </a:r>
            <a:r>
              <a:rPr lang="en-US" dirty="0"/>
              <a:t> for lift, while rotary-wing aircraft use </a:t>
            </a:r>
            <a:r>
              <a:rPr lang="en-US" b="1" dirty="0"/>
              <a:t>rotating blades</a:t>
            </a:r>
            <a:r>
              <a:rPr lang="en-US" dirty="0"/>
              <a:t> (rotors).</a:t>
            </a:r>
          </a:p>
          <a:p>
            <a:pPr>
              <a:buFont typeface="Arial" panose="020B0604020202020204" pitchFamily="34" charset="0"/>
              <a:buChar char="•"/>
            </a:pPr>
            <a:r>
              <a:rPr lang="en-US" b="1" dirty="0"/>
              <a:t>Takeoff/ Landing:</a:t>
            </a:r>
            <a:r>
              <a:rPr lang="en-US" dirty="0"/>
              <a:t> Fixed-wing aircraft need a </a:t>
            </a:r>
            <a:r>
              <a:rPr lang="en-US" b="1" dirty="0"/>
              <a:t>runway</a:t>
            </a:r>
            <a:r>
              <a:rPr lang="en-US" dirty="0"/>
              <a:t> to take off and land, while rotary-wing aircraft can take off and land </a:t>
            </a:r>
            <a:r>
              <a:rPr lang="en-US" b="1" dirty="0"/>
              <a:t>vertically</a:t>
            </a:r>
            <a:r>
              <a:rPr lang="en-US" dirty="0"/>
              <a:t> (no runway needed).</a:t>
            </a:r>
          </a:p>
          <a:p>
            <a:pPr>
              <a:buFont typeface="Arial" panose="020B0604020202020204" pitchFamily="34" charset="0"/>
              <a:buChar char="•"/>
            </a:pPr>
            <a:r>
              <a:rPr lang="en-US" b="1" dirty="0"/>
              <a:t>Speed &amp; Efficiency:</a:t>
            </a:r>
            <a:r>
              <a:rPr lang="en-US" dirty="0"/>
              <a:t> Fixed-wing aircraft are generally </a:t>
            </a:r>
            <a:r>
              <a:rPr lang="en-US" b="1" dirty="0"/>
              <a:t>faster</a:t>
            </a:r>
            <a:r>
              <a:rPr lang="en-US" dirty="0"/>
              <a:t> and more </a:t>
            </a:r>
            <a:r>
              <a:rPr lang="en-US" b="1" dirty="0"/>
              <a:t>fuel-efficient</a:t>
            </a:r>
            <a:r>
              <a:rPr lang="en-US" dirty="0"/>
              <a:t> over long distances. Rotary-wing aircraft are more </a:t>
            </a:r>
            <a:r>
              <a:rPr lang="en-US" b="1" dirty="0"/>
              <a:t>maneuverable</a:t>
            </a:r>
            <a:r>
              <a:rPr lang="en-US" dirty="0"/>
              <a:t> but are usually slower and less efficient.</a:t>
            </a:r>
          </a:p>
          <a:p>
            <a:endParaRPr lang="en-US" b="1" dirty="0"/>
          </a:p>
          <a:p>
            <a:r>
              <a:rPr lang="en-US" b="1" dirty="0"/>
              <a:t>Quick Summary:</a:t>
            </a:r>
          </a:p>
          <a:p>
            <a:pPr>
              <a:buFont typeface="Arial" panose="020B0604020202020204" pitchFamily="34" charset="0"/>
              <a:buChar char="•"/>
            </a:pPr>
            <a:r>
              <a:rPr lang="en-US" b="1" dirty="0"/>
              <a:t>Fixed-Wing:</a:t>
            </a:r>
            <a:r>
              <a:rPr lang="en-US" dirty="0"/>
              <a:t> Wings that don't move; needs a runway; faster for long distances.</a:t>
            </a:r>
          </a:p>
          <a:p>
            <a:pPr>
              <a:buFont typeface="Arial" panose="020B0604020202020204" pitchFamily="34" charset="0"/>
              <a:buChar char="•"/>
            </a:pPr>
            <a:r>
              <a:rPr lang="en-US" b="1" dirty="0"/>
              <a:t>Rotary-Wing:</a:t>
            </a:r>
            <a:r>
              <a:rPr lang="en-US" dirty="0"/>
              <a:t> Rotors that spin; can hover and land anywhere; slower but more maneuverable.</a:t>
            </a:r>
          </a:p>
          <a:p>
            <a:r>
              <a:rPr lang="en-US" dirty="0"/>
              <a:t>Both types of aircraft have their own strengths and are used for different purposes depending on what’s needed for the mission!</a:t>
            </a:r>
          </a:p>
          <a:p>
            <a:endParaRPr lang="en-US" dirty="0"/>
          </a:p>
        </p:txBody>
      </p:sp>
      <p:sp>
        <p:nvSpPr>
          <p:cNvPr id="4" name="Slide Number Placeholder 3">
            <a:extLst>
              <a:ext uri="{FF2B5EF4-FFF2-40B4-BE49-F238E27FC236}">
                <a16:creationId xmlns:a16="http://schemas.microsoft.com/office/drawing/2014/main" id="{7A2229C2-85D8-48B8-595C-105077D21ED0}"/>
              </a:ext>
            </a:extLst>
          </p:cNvPr>
          <p:cNvSpPr>
            <a:spLocks noGrp="1"/>
          </p:cNvSpPr>
          <p:nvPr>
            <p:ph type="sldNum" sz="quarter" idx="5"/>
          </p:nvPr>
        </p:nvSpPr>
        <p:spPr/>
        <p:txBody>
          <a:bodyPr/>
          <a:lstStyle/>
          <a:p>
            <a:fld id="{831C6D8E-FEC4-4BA3-A045-EFCE94843474}" type="slidenum">
              <a:rPr lang="en-US" smtClean="0"/>
              <a:t>8</a:t>
            </a:fld>
            <a:endParaRPr lang="en-US"/>
          </a:p>
        </p:txBody>
      </p:sp>
    </p:spTree>
    <p:extLst>
      <p:ext uri="{BB962C8B-B14F-4D97-AF65-F5344CB8AC3E}">
        <p14:creationId xmlns:p14="http://schemas.microsoft.com/office/powerpoint/2010/main" val="3546544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6127D-D835-FE69-1798-5779CE849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5461E1-6D65-8169-E3F2-333B64DEA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F7CEA-D205-7854-6469-34F8852ADE82}"/>
              </a:ext>
            </a:extLst>
          </p:cNvPr>
          <p:cNvSpPr>
            <a:spLocks noGrp="1"/>
          </p:cNvSpPr>
          <p:nvPr>
            <p:ph type="body" idx="1"/>
          </p:nvPr>
        </p:nvSpPr>
        <p:spPr/>
        <p:txBody>
          <a:bodyPr/>
          <a:lstStyle/>
          <a:p>
            <a:r>
              <a:rPr lang="en-US" dirty="0"/>
              <a:t>An internal combustion engine (like the one in most cars) is a machine that turns fuel (like gas) into power to make the car move. Here's how it works:</a:t>
            </a:r>
          </a:p>
          <a:p>
            <a:endParaRPr lang="en-US" b="1" dirty="0"/>
          </a:p>
          <a:p>
            <a:r>
              <a:rPr lang="en-US" b="1" dirty="0"/>
              <a:t>1. Fuel Goes In</a:t>
            </a:r>
          </a:p>
          <a:p>
            <a:r>
              <a:rPr lang="en-US" dirty="0"/>
              <a:t>First, the engine takes in a mix of air and fuel (like gasoline) through a valve. This happens when you press the gas pedal.</a:t>
            </a:r>
          </a:p>
          <a:p>
            <a:endParaRPr lang="en-US" b="1" dirty="0"/>
          </a:p>
          <a:p>
            <a:r>
              <a:rPr lang="en-US" b="1" dirty="0"/>
              <a:t>2. Compression</a:t>
            </a:r>
          </a:p>
          <a:p>
            <a:r>
              <a:rPr lang="en-US" dirty="0"/>
              <a:t>The engine has pistons that move up and down inside metal tubes called cylinders. Once the fuel-air mixture is inside the cylinder, the piston moves up and squeezes (compresses) the mixture, making it really dense and ready to explode.</a:t>
            </a:r>
          </a:p>
          <a:p>
            <a:endParaRPr lang="en-US" b="1" dirty="0"/>
          </a:p>
          <a:p>
            <a:r>
              <a:rPr lang="en-US" b="1" dirty="0"/>
              <a:t>3. Ignition (The Spark)</a:t>
            </a:r>
          </a:p>
          <a:p>
            <a:r>
              <a:rPr lang="en-US" dirty="0"/>
              <a:t>Next, the engine has a spark plug. This spark plug creates a tiny spark, which lights the compressed fuel and air. When the fuel explodes, it creates a lot of pressure.</a:t>
            </a:r>
          </a:p>
          <a:p>
            <a:endParaRPr lang="en-US" b="1" dirty="0"/>
          </a:p>
          <a:p>
            <a:r>
              <a:rPr lang="en-US" b="1" dirty="0"/>
              <a:t>4. Power Stroke</a:t>
            </a:r>
          </a:p>
          <a:p>
            <a:r>
              <a:rPr lang="en-US" dirty="0"/>
              <a:t>This explosion pushes the piston down really fast. This is where the engine gets its power to turn the wheels of the car.</a:t>
            </a:r>
          </a:p>
          <a:p>
            <a:endParaRPr lang="en-US" b="1" dirty="0"/>
          </a:p>
          <a:p>
            <a:r>
              <a:rPr lang="en-US" b="1" dirty="0"/>
              <a:t>5. Exhaust</a:t>
            </a:r>
          </a:p>
          <a:p>
            <a:r>
              <a:rPr lang="en-US" dirty="0"/>
              <a:t>After the piston is pushed down, the engine needs to get rid of the leftover gases from the explosion. Another valve opens, and the piston moves back up to push the exhaust gases out.</a:t>
            </a:r>
          </a:p>
          <a:p>
            <a:endParaRPr lang="en-US" b="1" dirty="0"/>
          </a:p>
          <a:p>
            <a:r>
              <a:rPr lang="en-US" b="1" dirty="0"/>
              <a:t>6. Repeat</a:t>
            </a:r>
          </a:p>
          <a:p>
            <a:r>
              <a:rPr lang="en-US" dirty="0"/>
              <a:t>The engine keeps repeating this cycle—sucking in fuel and air, compressing it, exploding it, and then pushing out the exhaust—over and over again very fast. This is what keeps the car moving!</a:t>
            </a:r>
          </a:p>
          <a:p>
            <a:endParaRPr lang="en-US" b="1" dirty="0"/>
          </a:p>
          <a:p>
            <a:r>
              <a:rPr lang="en-US" b="1" dirty="0"/>
              <a:t>In short:</a:t>
            </a:r>
          </a:p>
          <a:p>
            <a:r>
              <a:rPr lang="en-US" dirty="0"/>
              <a:t>The engine burns fuel inside cylinders to make tiny explosions. These explosions push pistons that turn the car's wheels. It's like a series of mini "booms" happening really quickly to keep the car going.</a:t>
            </a:r>
          </a:p>
          <a:p>
            <a:r>
              <a:rPr lang="en-US" dirty="0"/>
              <a:t>Does that make sense?</a:t>
            </a:r>
          </a:p>
          <a:p>
            <a:endParaRPr lang="en-US" dirty="0"/>
          </a:p>
        </p:txBody>
      </p:sp>
      <p:sp>
        <p:nvSpPr>
          <p:cNvPr id="4" name="Slide Number Placeholder 3">
            <a:extLst>
              <a:ext uri="{FF2B5EF4-FFF2-40B4-BE49-F238E27FC236}">
                <a16:creationId xmlns:a16="http://schemas.microsoft.com/office/drawing/2014/main" id="{D6CC18DD-8C9C-226C-5E63-994AA4B9A046}"/>
              </a:ext>
            </a:extLst>
          </p:cNvPr>
          <p:cNvSpPr>
            <a:spLocks noGrp="1"/>
          </p:cNvSpPr>
          <p:nvPr>
            <p:ph type="sldNum" sz="quarter" idx="5"/>
          </p:nvPr>
        </p:nvSpPr>
        <p:spPr/>
        <p:txBody>
          <a:bodyPr/>
          <a:lstStyle/>
          <a:p>
            <a:fld id="{831C6D8E-FEC4-4BA3-A045-EFCE94843474}" type="slidenum">
              <a:rPr lang="en-US" smtClean="0"/>
              <a:t>9</a:t>
            </a:fld>
            <a:endParaRPr lang="en-US"/>
          </a:p>
        </p:txBody>
      </p:sp>
    </p:spTree>
    <p:extLst>
      <p:ext uri="{BB962C8B-B14F-4D97-AF65-F5344CB8AC3E}">
        <p14:creationId xmlns:p14="http://schemas.microsoft.com/office/powerpoint/2010/main" val="2132749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1D09C-C866-A8DA-FD7C-CEF5E046C3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7DE34B-8B55-A11D-014C-3FBE97CF9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4C30F3-FFE9-EB60-4FA5-5A99DAC1B5DB}"/>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5" name="Footer Placeholder 4">
            <a:extLst>
              <a:ext uri="{FF2B5EF4-FFF2-40B4-BE49-F238E27FC236}">
                <a16:creationId xmlns:a16="http://schemas.microsoft.com/office/drawing/2014/main" id="{0A736984-EDF9-AEB1-EAB0-2C73CE8796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20248-BD61-8EB9-8E63-10611F01E16E}"/>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274894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97983-79C9-894F-9964-9B0734FB03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449C29-4A74-A16A-B32B-5657D03542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47E94-C6FC-A106-6EA0-9215DB572ECB}"/>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5" name="Footer Placeholder 4">
            <a:extLst>
              <a:ext uri="{FF2B5EF4-FFF2-40B4-BE49-F238E27FC236}">
                <a16:creationId xmlns:a16="http://schemas.microsoft.com/office/drawing/2014/main" id="{D35035C9-423B-52FE-F45F-65E9ED0734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F6A57B-EFD1-E766-9108-72E36F0E305C}"/>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3317496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6F6E71-6BE8-4164-6BA5-552DB3459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9D6948-1C65-D7B5-10CC-F86E0413AB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3FDCAA-4B79-A8A7-A9A3-F82EF991D81A}"/>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5" name="Footer Placeholder 4">
            <a:extLst>
              <a:ext uri="{FF2B5EF4-FFF2-40B4-BE49-F238E27FC236}">
                <a16:creationId xmlns:a16="http://schemas.microsoft.com/office/drawing/2014/main" id="{14D033A9-6463-5973-6647-58634CEC2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33CA7-5F3D-3199-29D2-3C143F98F44B}"/>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1793101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92FAB-F8FD-1221-7B30-BAAC9D1495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5C5FCD-B883-98DD-EF0B-D88D147197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34FB4-F419-D5E1-CC52-DA61263D55AB}"/>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5" name="Footer Placeholder 4">
            <a:extLst>
              <a:ext uri="{FF2B5EF4-FFF2-40B4-BE49-F238E27FC236}">
                <a16:creationId xmlns:a16="http://schemas.microsoft.com/office/drawing/2014/main" id="{F831B316-0CA1-C426-C1C9-0F4D3FE67E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83A4A4-60EC-0275-0394-5D23F8202C03}"/>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652117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787B-CD1C-04CC-16CF-6511EB2F75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92BB41-8BDD-F2B7-4F75-12AA7A41294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810A7D-C665-5E4B-0DFC-1B15F3AE9D97}"/>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5" name="Footer Placeholder 4">
            <a:extLst>
              <a:ext uri="{FF2B5EF4-FFF2-40B4-BE49-F238E27FC236}">
                <a16:creationId xmlns:a16="http://schemas.microsoft.com/office/drawing/2014/main" id="{257E9A7D-977A-880C-3A61-C27DE5B7A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6D032-1F4F-094A-8E18-F2A9368F3E1E}"/>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250325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634BF-B934-7B10-8CCB-F238869E34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B93BA5-CBB5-2336-539D-182A507DC6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DF710A-B7A8-8ACB-8A7D-B2E99493E6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13B92C-1F0F-60EA-8CFF-FAD24039DA43}"/>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6" name="Footer Placeholder 5">
            <a:extLst>
              <a:ext uri="{FF2B5EF4-FFF2-40B4-BE49-F238E27FC236}">
                <a16:creationId xmlns:a16="http://schemas.microsoft.com/office/drawing/2014/main" id="{C5599B18-DEB2-08DE-DE74-348CD7794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D5A8A-FEF8-40B7-530A-5D1553FB7DE4}"/>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3952430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03D7-6D13-371F-788E-A4E6791213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EE99EE-2569-E4BC-6D0A-18862C000D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D5BE05-DE3C-B8A9-D53A-970492A9A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0EFCCF-9A60-5795-F2E6-638BE2E827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9F554-70EB-78BA-3B64-A260FE122A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9D44F0-B1E9-C46A-C6C8-5A1CD5D43003}"/>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8" name="Footer Placeholder 7">
            <a:extLst>
              <a:ext uri="{FF2B5EF4-FFF2-40B4-BE49-F238E27FC236}">
                <a16:creationId xmlns:a16="http://schemas.microsoft.com/office/drawing/2014/main" id="{64D1595D-2199-5E23-0B81-AF3E1CD523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EFAF18-27C9-F6D8-BC5D-3A3F6557445D}"/>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274396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00D4B-47F0-C8F2-592B-C844DBB831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13D24F-F044-CB98-02C3-993BDED23D56}"/>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4" name="Footer Placeholder 3">
            <a:extLst>
              <a:ext uri="{FF2B5EF4-FFF2-40B4-BE49-F238E27FC236}">
                <a16:creationId xmlns:a16="http://schemas.microsoft.com/office/drawing/2014/main" id="{87E641FB-E673-15BD-FD04-4B013B3C7B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3DD8DF-D4D2-06F0-AE71-3B4190AD0EAE}"/>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284719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5E709-6BEC-1072-D38E-BCB94DE8CD67}"/>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3" name="Footer Placeholder 2">
            <a:extLst>
              <a:ext uri="{FF2B5EF4-FFF2-40B4-BE49-F238E27FC236}">
                <a16:creationId xmlns:a16="http://schemas.microsoft.com/office/drawing/2014/main" id="{C97C0226-6ACB-8EFA-3292-BDA495E28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23973A-402C-785D-6E6F-C401B4114007}"/>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383495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2F5B-98AD-6650-3A4C-CC9284373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458F7D-C79D-9578-1BDC-5AC760DC74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88ECF5-549A-DCBA-BB9E-C1E4A77A4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448B02-D312-5DDF-FA24-B8F38B8ED368}"/>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6" name="Footer Placeholder 5">
            <a:extLst>
              <a:ext uri="{FF2B5EF4-FFF2-40B4-BE49-F238E27FC236}">
                <a16:creationId xmlns:a16="http://schemas.microsoft.com/office/drawing/2014/main" id="{1185A992-C5C2-E5A1-5DCD-F8ED297A0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025F63-AF76-550E-14A7-BA5B23248460}"/>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1831935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AD419-2B08-2107-A158-57A9143D51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A460F9-C3D6-10AC-3CE4-575D192EC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F708DA-6D93-BA78-FB7A-D3780E15B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31D58-5D42-8F4C-0959-9CC8D2135064}"/>
              </a:ext>
            </a:extLst>
          </p:cNvPr>
          <p:cNvSpPr>
            <a:spLocks noGrp="1"/>
          </p:cNvSpPr>
          <p:nvPr>
            <p:ph type="dt" sz="half" idx="10"/>
          </p:nvPr>
        </p:nvSpPr>
        <p:spPr/>
        <p:txBody>
          <a:bodyPr/>
          <a:lstStyle/>
          <a:p>
            <a:fld id="{0D3F1EBE-3F7F-45E3-AB73-F14EE1320E8B}" type="datetimeFigureOut">
              <a:rPr lang="en-US" smtClean="0"/>
              <a:t>4/11/2025</a:t>
            </a:fld>
            <a:endParaRPr lang="en-US"/>
          </a:p>
        </p:txBody>
      </p:sp>
      <p:sp>
        <p:nvSpPr>
          <p:cNvPr id="6" name="Footer Placeholder 5">
            <a:extLst>
              <a:ext uri="{FF2B5EF4-FFF2-40B4-BE49-F238E27FC236}">
                <a16:creationId xmlns:a16="http://schemas.microsoft.com/office/drawing/2014/main" id="{038D87FF-E3B6-8A1D-B1DA-B6E6F57A91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39034F-A182-07D5-D70E-FCDB4B863085}"/>
              </a:ext>
            </a:extLst>
          </p:cNvPr>
          <p:cNvSpPr>
            <a:spLocks noGrp="1"/>
          </p:cNvSpPr>
          <p:nvPr>
            <p:ph type="sldNum" sz="quarter" idx="12"/>
          </p:nvPr>
        </p:nvSpPr>
        <p:spPr/>
        <p:txBody>
          <a:bodyPr/>
          <a:lstStyle/>
          <a:p>
            <a:fld id="{4DFA49C4-0C6B-44CD-8C7F-A0B7AB968829}" type="slidenum">
              <a:rPr lang="en-US" smtClean="0"/>
              <a:t>‹#›</a:t>
            </a:fld>
            <a:endParaRPr lang="en-US"/>
          </a:p>
        </p:txBody>
      </p:sp>
    </p:spTree>
    <p:extLst>
      <p:ext uri="{BB962C8B-B14F-4D97-AF65-F5344CB8AC3E}">
        <p14:creationId xmlns:p14="http://schemas.microsoft.com/office/powerpoint/2010/main" val="36218148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C81ADD-5E3A-2446-630D-3D612A7C98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613080-EAA5-D458-3E63-0CE3CAE20A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D7BD7-3944-6D09-4A25-0B79DC1D8C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3F1EBE-3F7F-45E3-AB73-F14EE1320E8B}" type="datetimeFigureOut">
              <a:rPr lang="en-US" smtClean="0"/>
              <a:t>4/11/2025</a:t>
            </a:fld>
            <a:endParaRPr lang="en-US"/>
          </a:p>
        </p:txBody>
      </p:sp>
      <p:sp>
        <p:nvSpPr>
          <p:cNvPr id="5" name="Footer Placeholder 4">
            <a:extLst>
              <a:ext uri="{FF2B5EF4-FFF2-40B4-BE49-F238E27FC236}">
                <a16:creationId xmlns:a16="http://schemas.microsoft.com/office/drawing/2014/main" id="{3C09D85E-CFBC-E712-431F-9844DE687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BEEA025-35F2-B2A0-7BB5-57FEB027B4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FA49C4-0C6B-44CD-8C7F-A0B7AB968829}" type="slidenum">
              <a:rPr lang="en-US" smtClean="0"/>
              <a:t>‹#›</a:t>
            </a:fld>
            <a:endParaRPr lang="en-US"/>
          </a:p>
        </p:txBody>
      </p:sp>
    </p:spTree>
    <p:extLst>
      <p:ext uri="{BB962C8B-B14F-4D97-AF65-F5344CB8AC3E}">
        <p14:creationId xmlns:p14="http://schemas.microsoft.com/office/powerpoint/2010/main" val="1698403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z5kv0RfeUc"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app=desktop&amp;v=KjiUUJdPGX0"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wFTHh-6jIT8"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YrSUxgiwoFk"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youtu.be/XxrdhJanotw"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NZn7Dd2jYFw"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hyperlink" Target="https://youtu.be/GfgWOnp065w" TargetMode="Externa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youtube.com/watch?v=zU1DaUwPUhQ" TargetMode="External"/><Relationship Id="rId7" Type="http://schemas.openxmlformats.org/officeDocument/2006/relationships/hyperlink" Target="https://www.youtube.com/watch?app=desktop&amp;v=6sQkZ4WPM5Y"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hyperlink" Target="https://www.amazon.com/Guillows-Gliders-Jetfire-Streak-Bundle/dp/B01E9KO5JI/ref=sr_1_9?crid=EIJKSUDPI637&amp;dib=eyJ2IjoiMSJ9.aNOK_SHyQw1sL0oyXsoQqeEkIoEyZ4PhK-V3rKBRADnTNj0lSX64MQVREDoGGCN0k4RTmnEqQ9WM_etjgnqxz8PeKy4whvMCyoKtVNzcRWKCWIbONuaQghLacpytsCTwXe568TqAwSnQALl_ONmHrjEbfXrHrOFl-6NI8zcmZCIpYdvBL1mryZyGX4yKK0up1npevhZVhGMilNLco8UqUZy2dunMPTH1AP5rPDHZWaYhBzT5O_MOYueQpp25-ZIBYpJLCfqX0falSZEJok3bToYCH16aF-1sTNTlf7dlCI8._-TERIyjphHMuU4PnIDjvvdByckd9InFkj1xS9Bzde4&amp;dib_tag=se&amp;keywords=rubber+band+airplane&amp;qid=1731682867&amp;sprefix=rubber+band+airplane%2Caps%2C141&amp;sr=8-9" TargetMode="External"/><Relationship Id="rId5" Type="http://schemas.openxmlformats.org/officeDocument/2006/relationships/hyperlink" Target="https://www.youtube.com/watch?v=hPf4d7-2G9Q" TargetMode="External"/><Relationship Id="rId10" Type="http://schemas.openxmlformats.org/officeDocument/2006/relationships/image" Target="../media/image42.jpeg"/><Relationship Id="rId4" Type="http://schemas.openxmlformats.org/officeDocument/2006/relationships/hyperlink" Target="https://www.gocivilairpatrol.com/media/cms/AEX_MARC_Activity_2_AMA_FPG9_Glider_A8316FDFF99FD.pdf" TargetMode="External"/><Relationship Id="rId9" Type="http://schemas.openxmlformats.org/officeDocument/2006/relationships/image" Target="../media/image41.jpeg"/></Relationships>
</file>

<file path=ppt/slides/_rels/slide18.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youtube.com/watch?v=zU1DaUwPUhQ" TargetMode="External"/><Relationship Id="rId7" Type="http://schemas.openxmlformats.org/officeDocument/2006/relationships/hyperlink" Target="https://www.youtube.com/watch?app=desktop&amp;v=6sQkZ4WPM5Y"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amazon.com/Guillows-Gliders-Jetfire-Streak-Bundle/dp/B01E9KO5JI/ref=sr_1_9?crid=EIJKSUDPI637&amp;dib=eyJ2IjoiMSJ9.aNOK_SHyQw1sL0oyXsoQqeEkIoEyZ4PhK-V3rKBRADnTNj0lSX64MQVREDoGGCN0k4RTmnEqQ9WM_etjgnqxz8PeKy4whvMCyoKtVNzcRWKCWIbONuaQghLacpytsCTwXe568TqAwSnQALl_ONmHrjEbfXrHrOFl-6NI8zcmZCIpYdvBL1mryZyGX4yKK0up1npevhZVhGMilNLco8UqUZy2dunMPTH1AP5rPDHZWaYhBzT5O_MOYueQpp25-ZIBYpJLCfqX0falSZEJok3bToYCH16aF-1sTNTlf7dlCI8._-TERIyjphHMuU4PnIDjvvdByckd9InFkj1xS9Bzde4&amp;dib_tag=se&amp;keywords=rubber+band+airplane&amp;qid=1731682867&amp;sprefix=rubber+band+airplane%2Caps%2C141&amp;sr=8-9" TargetMode="External"/><Relationship Id="rId5" Type="http://schemas.openxmlformats.org/officeDocument/2006/relationships/hyperlink" Target="https://www.youtube.com/watch?v=hPf4d7-2G9Q" TargetMode="External"/><Relationship Id="rId10" Type="http://schemas.openxmlformats.org/officeDocument/2006/relationships/image" Target="../media/image42.jpeg"/><Relationship Id="rId4" Type="http://schemas.openxmlformats.org/officeDocument/2006/relationships/hyperlink" Target="https://www.gocivilairpatrol.com/media/cms/AEX_MARC_Activity_2_AMA_FPG9_Glider_A8316FDFF99FD.pdf" TargetMode="External"/><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hyperlink" Target="https://www.youtube.com/watch?v=zU1DaUwPUhQ" TargetMode="External"/><Relationship Id="rId7" Type="http://schemas.openxmlformats.org/officeDocument/2006/relationships/hyperlink" Target="https://www.youtube.com/watch?app=desktop&amp;v=6sQkZ4WPM5Y"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www.amazon.com/Guillows-Gliders-Jetfire-Streak-Bundle/dp/B01E9KO5JI/ref=sr_1_9?crid=EIJKSUDPI637&amp;dib=eyJ2IjoiMSJ9.aNOK_SHyQw1sL0oyXsoQqeEkIoEyZ4PhK-V3rKBRADnTNj0lSX64MQVREDoGGCN0k4RTmnEqQ9WM_etjgnqxz8PeKy4whvMCyoKtVNzcRWKCWIbONuaQghLacpytsCTwXe568TqAwSnQALl_ONmHrjEbfXrHrOFl-6NI8zcmZCIpYdvBL1mryZyGX4yKK0up1npevhZVhGMilNLco8UqUZy2dunMPTH1AP5rPDHZWaYhBzT5O_MOYueQpp25-ZIBYpJLCfqX0falSZEJok3bToYCH16aF-1sTNTlf7dlCI8._-TERIyjphHMuU4PnIDjvvdByckd9InFkj1xS9Bzde4&amp;dib_tag=se&amp;keywords=rubber+band+airplane&amp;qid=1731682867&amp;sprefix=rubber+band+airplane%2Caps%2C141&amp;sr=8-9" TargetMode="External"/><Relationship Id="rId5" Type="http://schemas.openxmlformats.org/officeDocument/2006/relationships/hyperlink" Target="https://www.youtube.com/watch?v=hPf4d7-2G9Q" TargetMode="External"/><Relationship Id="rId10" Type="http://schemas.openxmlformats.org/officeDocument/2006/relationships/image" Target="../media/image42.jpeg"/><Relationship Id="rId4" Type="http://schemas.openxmlformats.org/officeDocument/2006/relationships/hyperlink" Target="https://www.gocivilairpatrol.com/media/cms/AEX_MARC_Activity_2_AMA_FPG9_Glider_A8316FDFF99FD.pdf" TargetMode="External"/><Relationship Id="rId9"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www.youtube.com/watch?v=V-D6iFo2LeQ" TargetMode="External"/><Relationship Id="rId7" Type="http://schemas.openxmlformats.org/officeDocument/2006/relationships/hyperlink" Target="https://www.youtube.com/watch?v=mjKEXxO2KN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youtube.com/watch?v=fvVrlOS8vC4" TargetMode="External"/><Relationship Id="rId10" Type="http://schemas.openxmlformats.org/officeDocument/2006/relationships/image" Target="../media/image5.jpeg"/><Relationship Id="rId4" Type="http://schemas.openxmlformats.org/officeDocument/2006/relationships/image" Target="../media/image2.jpeg"/><Relationship Id="rId9" Type="http://schemas.openxmlformats.org/officeDocument/2006/relationships/hyperlink" Target="https://www.youtube.com/watch?v=WFDw5ydpzF8"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vzlC4iCtns"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4cwKZ0Q_Xug"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hyperlink" Target="https://www.aerodynamicaviation.com/wp-content/uploads/2023/08/C172M-preflight-emergency-checklist-2023.pdf" TargetMode="Externa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QScsFb8t6F8"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4Z-yGYn4w-A"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hyperlink" Target="https://www.eaa.org/eaa/eaa-chapters/find-an-eaa-chapter"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filestore.scouting.org/filestore/pdf/19-673.pdf" TargetMode="External"/><Relationship Id="rId5" Type="http://schemas.openxmlformats.org/officeDocument/2006/relationships/image" Target="../media/image50.JPG"/><Relationship Id="rId4" Type="http://schemas.openxmlformats.org/officeDocument/2006/relationships/image" Target="../media/image49.jp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hyperlink" Target="https://www.travelmath.com/nearest-airport"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faa.gov/air_traffic/flight_info/aeronav/digital_products/dafd/search/advanced/"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hyperlink" Target="https://installations.militaryonesource.mil/"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jpeg"/><Relationship Id="rId3" Type="http://schemas.openxmlformats.org/officeDocument/2006/relationships/hyperlink" Target="https://www.youtube.com/watch?v=SfJXLiLawwE" TargetMode="External"/><Relationship Id="rId7" Type="http://schemas.openxmlformats.org/officeDocument/2006/relationships/image" Target="../media/image9.png"/><Relationship Id="rId12" Type="http://schemas.openxmlformats.org/officeDocument/2006/relationships/image" Target="../media/image13.jpeg"/><Relationship Id="rId17" Type="http://schemas.openxmlformats.org/officeDocument/2006/relationships/hyperlink" Target="https://youtu.be/Evr1sFEqz40" TargetMode="External"/><Relationship Id="rId2" Type="http://schemas.openxmlformats.org/officeDocument/2006/relationships/notesSlide" Target="../notesSlides/notesSlide3.xml"/><Relationship Id="rId16" Type="http://schemas.openxmlformats.org/officeDocument/2006/relationships/hyperlink" Target="https://youtu.be/Cv7kw7rBpxE" TargetMode="Externa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5" Type="http://schemas.openxmlformats.org/officeDocument/2006/relationships/hyperlink" Target="https://youtu.be/OxyE6L6esL0" TargetMode="External"/><Relationship Id="rId10" Type="http://schemas.openxmlformats.org/officeDocument/2006/relationships/hyperlink" Target="https://youtu.be/LbNP0FUItjI" TargetMode="External"/><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faa.gov/pilots/become"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hyperlink" Target="https://www.faa.gov/newsroom/small-unmanned-aircraft-systems-uas-regulations-part-107#:~:text=Pilot%20Certification,course%20provided%20by%20the%20FAA"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FGv056ng4cw"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8" Type="http://schemas.openxmlformats.org/officeDocument/2006/relationships/hyperlink" Target="https://www.gocivilairpatrol.com/programs/cadets" TargetMode="External"/><Relationship Id="rId3" Type="http://schemas.openxmlformats.org/officeDocument/2006/relationships/image" Target="../media/image65.jpeg"/><Relationship Id="rId7" Type="http://schemas.openxmlformats.org/officeDocument/2006/relationships/hyperlink" Target="https://www.exploring.org/aviation/"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z4YPm2-rMh4" TargetMode="External"/><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gH7MMJOOiUQ" TargetMode="External"/><Relationship Id="rId3" Type="http://schemas.openxmlformats.org/officeDocument/2006/relationships/hyperlink" Target="https://www.youtube.com/watch?v=1rJ3Ga75OXE" TargetMode="External"/><Relationship Id="rId7" Type="http://schemas.openxmlformats.org/officeDocument/2006/relationships/hyperlink" Target="https://www.youtube.com/watch?v=7O_iQ5LMGXI" TargetMode="External"/><Relationship Id="rId12"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s://www.youtube.com/watch?v=y-itPeJOyzI" TargetMode="External"/><Relationship Id="rId11" Type="http://schemas.openxmlformats.org/officeDocument/2006/relationships/image" Target="../media/image25.jpeg"/><Relationship Id="rId5" Type="http://schemas.openxmlformats.org/officeDocument/2006/relationships/hyperlink" Target="https://www.youtube.com/watch?v=_R3fGL67mas" TargetMode="External"/><Relationship Id="rId10" Type="http://schemas.openxmlformats.org/officeDocument/2006/relationships/hyperlink" Target="https://www.youtube.com/watch?v=WDp1DFih-po" TargetMode="External"/><Relationship Id="rId4" Type="http://schemas.openxmlformats.org/officeDocument/2006/relationships/hyperlink" Target="https://www.youtube.com/watch?v=q_2AVyt9B_A" TargetMode="External"/><Relationship Id="rId9" Type="http://schemas.openxmlformats.org/officeDocument/2006/relationships/hyperlink" Target="https://www.youtube.com/watch?v=TunNolO9J4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Qju0JTn3PvI"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5tN6eynMMNw" TargetMode="External"/><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orange vests standing next to an airplane&#10;&#10;Description automatically generated">
            <a:extLst>
              <a:ext uri="{FF2B5EF4-FFF2-40B4-BE49-F238E27FC236}">
                <a16:creationId xmlns:a16="http://schemas.microsoft.com/office/drawing/2014/main" id="{7234C522-ECE7-2C41-14F8-7ED2182F3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9630" cy="6858000"/>
          </a:xfrm>
          <a:prstGeom prst="rect">
            <a:avLst/>
          </a:prstGeom>
        </p:spPr>
      </p:pic>
      <p:sp>
        <p:nvSpPr>
          <p:cNvPr id="4" name="Subtitle 2">
            <a:extLst>
              <a:ext uri="{FF2B5EF4-FFF2-40B4-BE49-F238E27FC236}">
                <a16:creationId xmlns:a16="http://schemas.microsoft.com/office/drawing/2014/main" id="{F65F1187-FD24-1B42-6CB4-B82B1199B5CA}"/>
              </a:ext>
            </a:extLst>
          </p:cNvPr>
          <p:cNvSpPr txBox="1">
            <a:spLocks/>
          </p:cNvSpPr>
          <p:nvPr/>
        </p:nvSpPr>
        <p:spPr>
          <a:xfrm>
            <a:off x="8571889" y="6431097"/>
            <a:ext cx="3387350" cy="4269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b="1" i="1" dirty="0"/>
              <a:t>Counselor:  Steve Jegier</a:t>
            </a:r>
          </a:p>
        </p:txBody>
      </p:sp>
    </p:spTree>
    <p:extLst>
      <p:ext uri="{BB962C8B-B14F-4D97-AF65-F5344CB8AC3E}">
        <p14:creationId xmlns:p14="http://schemas.microsoft.com/office/powerpoint/2010/main" val="942233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7A6EA-45BB-0F62-12E2-F52E48B5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D8D1CB-5391-E2E8-5802-2FB3F842068D}"/>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90C223E5-9D88-AAEF-5B15-4AA5AF463CEC}"/>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 Explain the operation of piston, TURBINE, and jet engines</a:t>
            </a:r>
          </a:p>
        </p:txBody>
      </p:sp>
      <p:sp>
        <p:nvSpPr>
          <p:cNvPr id="14" name="TextBox 13">
            <a:extLst>
              <a:ext uri="{FF2B5EF4-FFF2-40B4-BE49-F238E27FC236}">
                <a16:creationId xmlns:a16="http://schemas.microsoft.com/office/drawing/2014/main" id="{AAFD05B4-5F02-CFED-9356-CF02F7C06FA9}"/>
              </a:ext>
            </a:extLst>
          </p:cNvPr>
          <p:cNvSpPr txBox="1"/>
          <p:nvPr/>
        </p:nvSpPr>
        <p:spPr>
          <a:xfrm>
            <a:off x="10225298" y="3887552"/>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5F6EB1C0-425E-E34C-AAD3-1D0E904B2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846" y="2212905"/>
            <a:ext cx="7365635" cy="375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18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C669D-CE99-D578-A083-15980F975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B1A9F-C52A-5059-0B6C-74F2A1FB0222}"/>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625CD21E-513F-1C23-DF99-09EF779573B0}"/>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 Explain the operation of piston, turbine, and JET engines</a:t>
            </a:r>
          </a:p>
        </p:txBody>
      </p:sp>
      <p:sp>
        <p:nvSpPr>
          <p:cNvPr id="14" name="TextBox 13">
            <a:extLst>
              <a:ext uri="{FF2B5EF4-FFF2-40B4-BE49-F238E27FC236}">
                <a16:creationId xmlns:a16="http://schemas.microsoft.com/office/drawing/2014/main" id="{2CF88C5C-C5C5-12BD-3414-79AD0F14D1E2}"/>
              </a:ext>
            </a:extLst>
          </p:cNvPr>
          <p:cNvSpPr txBox="1"/>
          <p:nvPr/>
        </p:nvSpPr>
        <p:spPr>
          <a:xfrm>
            <a:off x="10225298" y="3887552"/>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7170" name="Picture 2">
            <a:extLst>
              <a:ext uri="{FF2B5EF4-FFF2-40B4-BE49-F238E27FC236}">
                <a16:creationId xmlns:a16="http://schemas.microsoft.com/office/drawing/2014/main" id="{281791A2-7696-2449-CE32-541EB698C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43" y="2111454"/>
            <a:ext cx="9264360" cy="396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99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8623F-73B7-3377-9809-07CD581D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5ACFA7-D860-C803-E019-F1915CEF7C7C}"/>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95864BCF-4508-9537-8710-3ED9233EE9F6}"/>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e. Describe the four forces that act on an aircraft in flight</a:t>
            </a:r>
          </a:p>
        </p:txBody>
      </p:sp>
      <p:sp>
        <p:nvSpPr>
          <p:cNvPr id="14" name="TextBox 13">
            <a:extLst>
              <a:ext uri="{FF2B5EF4-FFF2-40B4-BE49-F238E27FC236}">
                <a16:creationId xmlns:a16="http://schemas.microsoft.com/office/drawing/2014/main" id="{D92D45EE-3EC9-802F-6D6D-282F4066BDEE}"/>
              </a:ext>
            </a:extLst>
          </p:cNvPr>
          <p:cNvSpPr txBox="1"/>
          <p:nvPr/>
        </p:nvSpPr>
        <p:spPr>
          <a:xfrm>
            <a:off x="10225298" y="3887552"/>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1A90F1E-6F95-0652-B564-B7519027074F}"/>
              </a:ext>
            </a:extLst>
          </p:cNvPr>
          <p:cNvSpPr txBox="1"/>
          <p:nvPr/>
        </p:nvSpPr>
        <p:spPr>
          <a:xfrm>
            <a:off x="4001071" y="2258413"/>
            <a:ext cx="3024684" cy="369332"/>
          </a:xfrm>
          <a:prstGeom prst="rect">
            <a:avLst/>
          </a:prstGeom>
          <a:noFill/>
        </p:spPr>
        <p:txBody>
          <a:bodyPr wrap="square">
            <a:spAutoFit/>
          </a:bodyPr>
          <a:lstStyle/>
          <a:p>
            <a:r>
              <a:rPr lang="en-US" sz="1800" i="1" dirty="0"/>
              <a:t>Keeps the plane in the air</a:t>
            </a:r>
            <a:endParaRPr lang="en-US" i="1" dirty="0"/>
          </a:p>
        </p:txBody>
      </p:sp>
      <p:sp>
        <p:nvSpPr>
          <p:cNvPr id="8" name="TextBox 7">
            <a:extLst>
              <a:ext uri="{FF2B5EF4-FFF2-40B4-BE49-F238E27FC236}">
                <a16:creationId xmlns:a16="http://schemas.microsoft.com/office/drawing/2014/main" id="{CDA998A3-BB75-E3E9-3DC1-A937152AA602}"/>
              </a:ext>
            </a:extLst>
          </p:cNvPr>
          <p:cNvSpPr txBox="1"/>
          <p:nvPr/>
        </p:nvSpPr>
        <p:spPr>
          <a:xfrm>
            <a:off x="592076" y="4072218"/>
            <a:ext cx="1668137" cy="646331"/>
          </a:xfrm>
          <a:prstGeom prst="rect">
            <a:avLst/>
          </a:prstGeom>
          <a:noFill/>
        </p:spPr>
        <p:txBody>
          <a:bodyPr wrap="square">
            <a:spAutoFit/>
          </a:bodyPr>
          <a:lstStyle/>
          <a:p>
            <a:r>
              <a:rPr lang="en-US" sz="1800" i="1" dirty="0"/>
              <a:t>Pulls the plane forward</a:t>
            </a:r>
            <a:endParaRPr lang="en-US" i="1" dirty="0"/>
          </a:p>
        </p:txBody>
      </p:sp>
      <p:sp>
        <p:nvSpPr>
          <p:cNvPr id="9" name="TextBox 8">
            <a:extLst>
              <a:ext uri="{FF2B5EF4-FFF2-40B4-BE49-F238E27FC236}">
                <a16:creationId xmlns:a16="http://schemas.microsoft.com/office/drawing/2014/main" id="{D5A0EA09-1B54-976F-480C-827EC452E1B7}"/>
              </a:ext>
            </a:extLst>
          </p:cNvPr>
          <p:cNvSpPr txBox="1"/>
          <p:nvPr/>
        </p:nvSpPr>
        <p:spPr>
          <a:xfrm>
            <a:off x="8410638" y="3880181"/>
            <a:ext cx="1575399" cy="646331"/>
          </a:xfrm>
          <a:prstGeom prst="rect">
            <a:avLst/>
          </a:prstGeom>
          <a:noFill/>
        </p:spPr>
        <p:txBody>
          <a:bodyPr wrap="square">
            <a:spAutoFit/>
          </a:bodyPr>
          <a:lstStyle/>
          <a:p>
            <a:r>
              <a:rPr lang="en-US" sz="1800" i="1" dirty="0"/>
              <a:t>Slows the plane down</a:t>
            </a:r>
            <a:endParaRPr lang="en-US" i="1" dirty="0"/>
          </a:p>
        </p:txBody>
      </p:sp>
      <p:sp>
        <p:nvSpPr>
          <p:cNvPr id="10" name="TextBox 9">
            <a:extLst>
              <a:ext uri="{FF2B5EF4-FFF2-40B4-BE49-F238E27FC236}">
                <a16:creationId xmlns:a16="http://schemas.microsoft.com/office/drawing/2014/main" id="{6FA084A4-D5C7-F68C-E188-4D959F305C0D}"/>
              </a:ext>
            </a:extLst>
          </p:cNvPr>
          <p:cNvSpPr txBox="1"/>
          <p:nvPr/>
        </p:nvSpPr>
        <p:spPr>
          <a:xfrm>
            <a:off x="4001071" y="5890783"/>
            <a:ext cx="2287705" cy="369332"/>
          </a:xfrm>
          <a:prstGeom prst="rect">
            <a:avLst/>
          </a:prstGeom>
          <a:noFill/>
        </p:spPr>
        <p:txBody>
          <a:bodyPr wrap="square">
            <a:spAutoFit/>
          </a:bodyPr>
          <a:lstStyle/>
          <a:p>
            <a:r>
              <a:rPr lang="en-US" i="1" dirty="0"/>
              <a:t>Weight of the aircraft</a:t>
            </a:r>
          </a:p>
        </p:txBody>
      </p:sp>
      <p:pic>
        <p:nvPicPr>
          <p:cNvPr id="1026" name="Picture 2">
            <a:extLst>
              <a:ext uri="{FF2B5EF4-FFF2-40B4-BE49-F238E27FC236}">
                <a16:creationId xmlns:a16="http://schemas.microsoft.com/office/drawing/2014/main" id="{EEBD76D7-D39A-242A-4988-5A40EC59F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6736" y="2763935"/>
            <a:ext cx="6003902" cy="2878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184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91BEE-0287-2DA9-8D52-010739426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1B0C2-1EDB-23DA-ECC4-29D04E0DF869}"/>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73C16AC2-9A69-8DED-844F-3855C74BF946}"/>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f. Explain how an airfoil generates lift, specifically noting Bernoulli’s Principle.</a:t>
            </a:r>
          </a:p>
        </p:txBody>
      </p:sp>
      <p:sp>
        <p:nvSpPr>
          <p:cNvPr id="14" name="TextBox 13">
            <a:extLst>
              <a:ext uri="{FF2B5EF4-FFF2-40B4-BE49-F238E27FC236}">
                <a16:creationId xmlns:a16="http://schemas.microsoft.com/office/drawing/2014/main" id="{318042DF-F35D-0DCB-922F-7E1597EB4E49}"/>
              </a:ext>
            </a:extLst>
          </p:cNvPr>
          <p:cNvSpPr txBox="1"/>
          <p:nvPr/>
        </p:nvSpPr>
        <p:spPr>
          <a:xfrm>
            <a:off x="10225298" y="3887552"/>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C5C60245-EBF1-3B05-7E05-6DD30B521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394" y="2029310"/>
            <a:ext cx="5565472" cy="479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8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3A4E5-55E8-318C-63C6-886EC4EF9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5700CB-FE57-458F-EB8D-380B444482A3}"/>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9BF9EABA-7CD7-24CC-D45D-4A20D192B227}"/>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g. Identify and describe an aircraft’s primary control surfaces and how they affect the attitude and direction of flight.</a:t>
            </a:r>
          </a:p>
        </p:txBody>
      </p:sp>
      <p:sp>
        <p:nvSpPr>
          <p:cNvPr id="14" name="TextBox 13">
            <a:extLst>
              <a:ext uri="{FF2B5EF4-FFF2-40B4-BE49-F238E27FC236}">
                <a16:creationId xmlns:a16="http://schemas.microsoft.com/office/drawing/2014/main" id="{4058ED5A-7432-96D5-5218-F1FFDD0F9A85}"/>
              </a:ext>
            </a:extLst>
          </p:cNvPr>
          <p:cNvSpPr txBox="1"/>
          <p:nvPr/>
        </p:nvSpPr>
        <p:spPr>
          <a:xfrm>
            <a:off x="10225298" y="3887552"/>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3" name="Google Shape;203;p33">
            <a:extLst>
              <a:ext uri="{FF2B5EF4-FFF2-40B4-BE49-F238E27FC236}">
                <a16:creationId xmlns:a16="http://schemas.microsoft.com/office/drawing/2014/main" id="{C96FDF1E-6E4E-D31D-AF07-0679A9772A0D}"/>
              </a:ext>
            </a:extLst>
          </p:cNvPr>
          <p:cNvPicPr preferRelativeResize="0"/>
          <p:nvPr/>
        </p:nvPicPr>
        <p:blipFill>
          <a:blip r:embed="rId4">
            <a:alphaModFix/>
          </a:blip>
          <a:stretch>
            <a:fillRect/>
          </a:stretch>
        </p:blipFill>
        <p:spPr>
          <a:xfrm>
            <a:off x="2401250" y="2318400"/>
            <a:ext cx="6109150" cy="4348426"/>
          </a:xfrm>
          <a:prstGeom prst="rect">
            <a:avLst/>
          </a:prstGeom>
          <a:noFill/>
          <a:ln>
            <a:noFill/>
          </a:ln>
        </p:spPr>
      </p:pic>
    </p:spTree>
    <p:extLst>
      <p:ext uri="{BB962C8B-B14F-4D97-AF65-F5344CB8AC3E}">
        <p14:creationId xmlns:p14="http://schemas.microsoft.com/office/powerpoint/2010/main" val="31933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D9F35-A99C-C9C9-1063-1F1D910505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15106C-297F-4ADD-9463-52D3B3F19F95}"/>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EEC970A5-9BA8-7332-56E2-431C9AACB61F}"/>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h. Explain the various instruments found in a typical single-engine airplane.</a:t>
            </a:r>
          </a:p>
        </p:txBody>
      </p:sp>
      <p:sp>
        <p:nvSpPr>
          <p:cNvPr id="14" name="TextBox 13">
            <a:extLst>
              <a:ext uri="{FF2B5EF4-FFF2-40B4-BE49-F238E27FC236}">
                <a16:creationId xmlns:a16="http://schemas.microsoft.com/office/drawing/2014/main" id="{C328F293-66D6-4A5B-EA7D-8D216B074EBD}"/>
              </a:ext>
            </a:extLst>
          </p:cNvPr>
          <p:cNvSpPr txBox="1"/>
          <p:nvPr/>
        </p:nvSpPr>
        <p:spPr>
          <a:xfrm>
            <a:off x="10344660" y="2558623"/>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1026" name="Picture 2" descr="r/aviation - Do you prefer the G1000 glass cockpit in the Cessna 172 or the older version? (picture not mine)">
            <a:extLst>
              <a:ext uri="{FF2B5EF4-FFF2-40B4-BE49-F238E27FC236}">
                <a16:creationId xmlns:a16="http://schemas.microsoft.com/office/drawing/2014/main" id="{720F1176-B1B2-9486-5EFF-F403E60097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7094" y="3834186"/>
            <a:ext cx="1977671" cy="15821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4B4456B-F992-B34A-30D0-E9D56D05C3E0}"/>
              </a:ext>
            </a:extLst>
          </p:cNvPr>
          <p:cNvSpPr txBox="1"/>
          <p:nvPr/>
        </p:nvSpPr>
        <p:spPr>
          <a:xfrm>
            <a:off x="9842386" y="5533813"/>
            <a:ext cx="1879710" cy="646331"/>
          </a:xfrm>
          <a:prstGeom prst="rect">
            <a:avLst/>
          </a:prstGeom>
          <a:noFill/>
        </p:spPr>
        <p:txBody>
          <a:bodyPr wrap="square">
            <a:spAutoFit/>
          </a:bodyPr>
          <a:lstStyle/>
          <a:p>
            <a:pPr algn="ctr"/>
            <a:r>
              <a:rPr lang="en-US" sz="1800" b="1" dirty="0"/>
              <a:t>Modern</a:t>
            </a:r>
          </a:p>
          <a:p>
            <a:pPr algn="ctr"/>
            <a:r>
              <a:rPr lang="en-US" b="1" dirty="0"/>
              <a:t>“Glass Cockpit”</a:t>
            </a:r>
            <a:endParaRPr lang="en-US" dirty="0"/>
          </a:p>
        </p:txBody>
      </p:sp>
      <p:sp>
        <p:nvSpPr>
          <p:cNvPr id="8" name="TextBox 7">
            <a:extLst>
              <a:ext uri="{FF2B5EF4-FFF2-40B4-BE49-F238E27FC236}">
                <a16:creationId xmlns:a16="http://schemas.microsoft.com/office/drawing/2014/main" id="{FCF05D5C-BC1E-EA5D-0803-FF8C08DFDA26}"/>
              </a:ext>
            </a:extLst>
          </p:cNvPr>
          <p:cNvSpPr txBox="1"/>
          <p:nvPr/>
        </p:nvSpPr>
        <p:spPr>
          <a:xfrm>
            <a:off x="10344660" y="6202573"/>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5"/>
              </a:rPr>
              <a:t>V</a:t>
            </a:r>
            <a:r>
              <a:rPr lang="en-US" sz="1800" b="1" dirty="0">
                <a:latin typeface="Arial" panose="020B0604020202020204" pitchFamily="34" charset="0"/>
                <a:cs typeface="Arial" panose="020B0604020202020204" pitchFamily="34" charset="0"/>
                <a:hlinkClick r:id="rId5"/>
              </a:rPr>
              <a:t>ideo</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B2BE35C-1802-3EF9-5716-6D36B5855F92}"/>
              </a:ext>
            </a:extLst>
          </p:cNvPr>
          <p:cNvSpPr txBox="1"/>
          <p:nvPr/>
        </p:nvSpPr>
        <p:spPr>
          <a:xfrm>
            <a:off x="9639491" y="1941649"/>
            <a:ext cx="2285500" cy="646331"/>
          </a:xfrm>
          <a:prstGeom prst="rect">
            <a:avLst/>
          </a:prstGeom>
          <a:noFill/>
        </p:spPr>
        <p:txBody>
          <a:bodyPr wrap="square">
            <a:spAutoFit/>
          </a:bodyPr>
          <a:lstStyle/>
          <a:p>
            <a:pPr algn="ctr"/>
            <a:r>
              <a:rPr lang="en-US" sz="1800" b="1" dirty="0"/>
              <a:t>Traditional</a:t>
            </a:r>
          </a:p>
          <a:p>
            <a:pPr algn="ctr"/>
            <a:r>
              <a:rPr lang="en-US" b="1" dirty="0"/>
              <a:t>“Steam Gauges”</a:t>
            </a:r>
            <a:endParaRPr lang="en-US" dirty="0"/>
          </a:p>
        </p:txBody>
      </p:sp>
      <p:pic>
        <p:nvPicPr>
          <p:cNvPr id="3074" name="Picture 2">
            <a:extLst>
              <a:ext uri="{FF2B5EF4-FFF2-40B4-BE49-F238E27FC236}">
                <a16:creationId xmlns:a16="http://schemas.microsoft.com/office/drawing/2014/main" id="{1948283A-E379-E73F-95D7-1135E498E2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9697" y="2071968"/>
            <a:ext cx="7658297" cy="4315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14D47-897C-2605-605C-B4EDCF040E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0E0A76-7804-5A58-6995-596632DD824A}"/>
              </a:ext>
            </a:extLst>
          </p:cNvPr>
          <p:cNvSpPr>
            <a:spLocks noGrp="1"/>
          </p:cNvSpPr>
          <p:nvPr>
            <p:ph type="title"/>
          </p:nvPr>
        </p:nvSpPr>
        <p:spPr/>
        <p:txBody>
          <a:bodyPr/>
          <a:lstStyle/>
          <a:p>
            <a:r>
              <a:rPr lang="en-US" dirty="0"/>
              <a:t>Aviation Merit Badge:  Requirements</a:t>
            </a:r>
          </a:p>
        </p:txBody>
      </p:sp>
      <p:sp>
        <p:nvSpPr>
          <p:cNvPr id="3" name="Content Placeholder 2">
            <a:extLst>
              <a:ext uri="{FF2B5EF4-FFF2-40B4-BE49-F238E27FC236}">
                <a16:creationId xmlns:a16="http://schemas.microsoft.com/office/drawing/2014/main" id="{1F2408B5-9CFA-C8D8-8C7C-2FB16C2EAA89}"/>
              </a:ext>
            </a:extLst>
          </p:cNvPr>
          <p:cNvSpPr>
            <a:spLocks noGrp="1"/>
          </p:cNvSpPr>
          <p:nvPr>
            <p:ph idx="1"/>
          </p:nvPr>
        </p:nvSpPr>
        <p:spPr/>
        <p:txBody>
          <a:bodyPr/>
          <a:lstStyle/>
          <a:p>
            <a:pPr marL="457200" lvl="0" indent="-457200" algn="l" rtl="0">
              <a:lnSpc>
                <a:spcPct val="200000"/>
              </a:lnSpc>
              <a:spcBef>
                <a:spcPts val="0"/>
              </a:spcBef>
              <a:spcAft>
                <a:spcPts val="0"/>
              </a:spcAft>
              <a:buFont typeface="+mj-lt"/>
              <a:buAutoNum type="arabicPeriod"/>
            </a:pPr>
            <a:r>
              <a:rPr lang="en-US" sz="2800" dirty="0"/>
              <a:t>Aviation Basics &amp; Mechanics of Flight</a:t>
            </a:r>
          </a:p>
          <a:p>
            <a:pPr marL="457200" lvl="0" indent="-457200" algn="l" rtl="0">
              <a:lnSpc>
                <a:spcPct val="200000"/>
              </a:lnSpc>
              <a:spcBef>
                <a:spcPts val="0"/>
              </a:spcBef>
              <a:spcAft>
                <a:spcPts val="0"/>
              </a:spcAft>
              <a:buFont typeface="+mj-lt"/>
              <a:buAutoNum type="arabicPeriod"/>
            </a:pPr>
            <a:r>
              <a:rPr lang="en-US" sz="2800" b="1" dirty="0"/>
              <a:t>Principles of Flight</a:t>
            </a:r>
          </a:p>
          <a:p>
            <a:pPr marL="457200" lvl="0" indent="-457200" algn="l" rtl="0">
              <a:lnSpc>
                <a:spcPct val="200000"/>
              </a:lnSpc>
              <a:spcBef>
                <a:spcPts val="0"/>
              </a:spcBef>
              <a:spcAft>
                <a:spcPts val="0"/>
              </a:spcAft>
              <a:buFont typeface="+mj-lt"/>
              <a:buAutoNum type="arabicPeriod"/>
            </a:pPr>
            <a:r>
              <a:rPr lang="en-US" sz="2800" dirty="0"/>
              <a:t>Flight Operations</a:t>
            </a:r>
          </a:p>
          <a:p>
            <a:pPr marL="457200" lvl="0" indent="-457200" algn="l" rtl="0">
              <a:lnSpc>
                <a:spcPct val="200000"/>
              </a:lnSpc>
              <a:spcBef>
                <a:spcPts val="0"/>
              </a:spcBef>
              <a:spcAft>
                <a:spcPts val="0"/>
              </a:spcAft>
              <a:buFont typeface="+mj-lt"/>
              <a:buAutoNum type="arabicPeriod"/>
            </a:pPr>
            <a:r>
              <a:rPr lang="en-US" sz="2800" dirty="0"/>
              <a:t>Airport Operations</a:t>
            </a:r>
          </a:p>
          <a:p>
            <a:pPr marL="457200" lvl="0" indent="-457200" algn="l" rtl="0">
              <a:lnSpc>
                <a:spcPct val="200000"/>
              </a:lnSpc>
              <a:spcBef>
                <a:spcPts val="0"/>
              </a:spcBef>
              <a:spcAft>
                <a:spcPts val="0"/>
              </a:spcAft>
              <a:buFont typeface="+mj-lt"/>
              <a:buAutoNum type="arabicPeriod"/>
            </a:pPr>
            <a:r>
              <a:rPr lang="en-US" sz="2800" dirty="0"/>
              <a:t>Personal &amp; Professional Aviation Opportunities</a:t>
            </a:r>
            <a:endParaRPr lang="en-US" dirty="0"/>
          </a:p>
        </p:txBody>
      </p:sp>
      <p:pic>
        <p:nvPicPr>
          <p:cNvPr id="4" name="Picture 2" descr="Aviation Merit Badge | Boy Scouts of ...">
            <a:extLst>
              <a:ext uri="{FF2B5EF4-FFF2-40B4-BE49-F238E27FC236}">
                <a16:creationId xmlns:a16="http://schemas.microsoft.com/office/drawing/2014/main" id="{D78AEF8D-2028-A1A8-0516-C6E51A4762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681" y="282552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951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419FA-5E11-2212-49E5-D5D8B33A4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B88516-1F7C-079A-138E-E5EDF564672B}"/>
              </a:ext>
            </a:extLst>
          </p:cNvPr>
          <p:cNvSpPr>
            <a:spLocks noGrp="1"/>
          </p:cNvSpPr>
          <p:nvPr>
            <p:ph type="title"/>
          </p:nvPr>
        </p:nvSpPr>
        <p:spPr>
          <a:xfrm>
            <a:off x="838200" y="365125"/>
            <a:ext cx="10515600" cy="1325563"/>
          </a:xfrm>
        </p:spPr>
        <p:txBody>
          <a:bodyPr/>
          <a:lstStyle/>
          <a:p>
            <a:r>
              <a:rPr lang="en-US" sz="4400" b="1" dirty="0"/>
              <a:t>2. Principles of Flight</a:t>
            </a:r>
            <a:endParaRPr lang="en-US" dirty="0"/>
          </a:p>
        </p:txBody>
      </p:sp>
      <p:sp>
        <p:nvSpPr>
          <p:cNvPr id="5" name="Google Shape;102;p20">
            <a:extLst>
              <a:ext uri="{FF2B5EF4-FFF2-40B4-BE49-F238E27FC236}">
                <a16:creationId xmlns:a16="http://schemas.microsoft.com/office/drawing/2014/main" id="{3D23C6AC-4A9B-4C1F-EAE3-CBD53D2CE05C}"/>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ONE of the following:</a:t>
            </a:r>
          </a:p>
        </p:txBody>
      </p:sp>
      <p:sp>
        <p:nvSpPr>
          <p:cNvPr id="14" name="TextBox 13">
            <a:extLst>
              <a:ext uri="{FF2B5EF4-FFF2-40B4-BE49-F238E27FC236}">
                <a16:creationId xmlns:a16="http://schemas.microsoft.com/office/drawing/2014/main" id="{585D6E82-3290-3AA6-5F12-0F8E02CF94CE}"/>
              </a:ext>
            </a:extLst>
          </p:cNvPr>
          <p:cNvSpPr txBox="1"/>
          <p:nvPr/>
        </p:nvSpPr>
        <p:spPr>
          <a:xfrm>
            <a:off x="1717892"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3C7EB10-D2EA-6B3A-818F-4AEBCA4ECA10}"/>
              </a:ext>
            </a:extLst>
          </p:cNvPr>
          <p:cNvSpPr txBox="1"/>
          <p:nvPr/>
        </p:nvSpPr>
        <p:spPr>
          <a:xfrm>
            <a:off x="989669" y="2316335"/>
            <a:ext cx="3024684" cy="369332"/>
          </a:xfrm>
          <a:prstGeom prst="rect">
            <a:avLst/>
          </a:prstGeom>
          <a:noFill/>
        </p:spPr>
        <p:txBody>
          <a:bodyPr wrap="square">
            <a:spAutoFit/>
          </a:bodyPr>
          <a:lstStyle/>
          <a:p>
            <a:r>
              <a:rPr lang="en-US" sz="1800" i="1" dirty="0"/>
              <a:t>a.  Build a model FPG-9</a:t>
            </a:r>
            <a:endParaRPr lang="en-US" i="1" dirty="0"/>
          </a:p>
        </p:txBody>
      </p:sp>
      <p:sp>
        <p:nvSpPr>
          <p:cNvPr id="6" name="TextBox 5">
            <a:extLst>
              <a:ext uri="{FF2B5EF4-FFF2-40B4-BE49-F238E27FC236}">
                <a16:creationId xmlns:a16="http://schemas.microsoft.com/office/drawing/2014/main" id="{5B3D3FE7-7036-56A6-B8FD-E7734388652A}"/>
              </a:ext>
            </a:extLst>
          </p:cNvPr>
          <p:cNvSpPr txBox="1"/>
          <p:nvPr/>
        </p:nvSpPr>
        <p:spPr>
          <a:xfrm>
            <a:off x="1469776" y="5184204"/>
            <a:ext cx="150554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4"/>
              </a:rPr>
              <a:t>Instructions</a:t>
            </a:r>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BCBCC48-403F-69C2-5AC7-C03EF4CD7C2B}"/>
              </a:ext>
            </a:extLst>
          </p:cNvPr>
          <p:cNvSpPr txBox="1"/>
          <p:nvPr/>
        </p:nvSpPr>
        <p:spPr>
          <a:xfrm>
            <a:off x="5582927"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5"/>
              </a:rPr>
              <a:t>V</a:t>
            </a:r>
            <a:r>
              <a:rPr lang="en-US" sz="1800" b="1" dirty="0">
                <a:latin typeface="Arial" panose="020B0604020202020204" pitchFamily="34" charset="0"/>
                <a:cs typeface="Arial" panose="020B0604020202020204" pitchFamily="34" charset="0"/>
                <a:hlinkClick r:id="rId5"/>
              </a:rPr>
              <a:t>ideo</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AA1717-DCBE-3C92-1D1F-060A5394CF0B}"/>
              </a:ext>
            </a:extLst>
          </p:cNvPr>
          <p:cNvSpPr txBox="1"/>
          <p:nvPr/>
        </p:nvSpPr>
        <p:spPr>
          <a:xfrm>
            <a:off x="4715522" y="2316335"/>
            <a:ext cx="3024684" cy="646331"/>
          </a:xfrm>
          <a:prstGeom prst="rect">
            <a:avLst/>
          </a:prstGeom>
          <a:noFill/>
        </p:spPr>
        <p:txBody>
          <a:bodyPr wrap="square">
            <a:spAutoFit/>
          </a:bodyPr>
          <a:lstStyle/>
          <a:p>
            <a:r>
              <a:rPr lang="en-US" sz="1800" i="1" dirty="0"/>
              <a:t>b.  Build a rubber-band driven balsa wood airplane</a:t>
            </a:r>
            <a:endParaRPr lang="en-US" i="1" dirty="0"/>
          </a:p>
        </p:txBody>
      </p:sp>
      <p:sp>
        <p:nvSpPr>
          <p:cNvPr id="11" name="TextBox 10">
            <a:extLst>
              <a:ext uri="{FF2B5EF4-FFF2-40B4-BE49-F238E27FC236}">
                <a16:creationId xmlns:a16="http://schemas.microsoft.com/office/drawing/2014/main" id="{2B13CC3E-CDA8-65FF-7BBF-1086D2845AAE}"/>
              </a:ext>
            </a:extLst>
          </p:cNvPr>
          <p:cNvSpPr txBox="1"/>
          <p:nvPr/>
        </p:nvSpPr>
        <p:spPr>
          <a:xfrm>
            <a:off x="5408802" y="5184204"/>
            <a:ext cx="12234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6"/>
              </a:rPr>
              <a:t>Purchase</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1409F1E-F604-ABE0-DFB6-D5640151344E}"/>
              </a:ext>
            </a:extLst>
          </p:cNvPr>
          <p:cNvSpPr txBox="1"/>
          <p:nvPr/>
        </p:nvSpPr>
        <p:spPr>
          <a:xfrm>
            <a:off x="9432103"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7"/>
              </a:rPr>
              <a:t>V</a:t>
            </a:r>
            <a:r>
              <a:rPr lang="en-US" sz="1800" b="1" dirty="0">
                <a:latin typeface="Arial" panose="020B0604020202020204" pitchFamily="34" charset="0"/>
                <a:cs typeface="Arial" panose="020B0604020202020204" pitchFamily="34" charset="0"/>
                <a:hlinkClick r:id="rId7"/>
              </a:rPr>
              <a:t>ideo</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55FC342-2319-9B2F-17B6-2A5204A9FBBC}"/>
              </a:ext>
            </a:extLst>
          </p:cNvPr>
          <p:cNvSpPr txBox="1"/>
          <p:nvPr/>
        </p:nvSpPr>
        <p:spPr>
          <a:xfrm>
            <a:off x="8389951" y="2316335"/>
            <a:ext cx="3024684" cy="646331"/>
          </a:xfrm>
          <a:prstGeom prst="rect">
            <a:avLst/>
          </a:prstGeom>
          <a:noFill/>
        </p:spPr>
        <p:txBody>
          <a:bodyPr wrap="square">
            <a:spAutoFit/>
          </a:bodyPr>
          <a:lstStyle/>
          <a:p>
            <a:r>
              <a:rPr lang="en-US" sz="1800" i="1" dirty="0"/>
              <a:t>c.  Build or obtain a model aircraft or drone</a:t>
            </a:r>
            <a:endParaRPr lang="en-US" i="1" dirty="0"/>
          </a:p>
        </p:txBody>
      </p:sp>
      <p:sp>
        <p:nvSpPr>
          <p:cNvPr id="20" name="TextBox 19">
            <a:extLst>
              <a:ext uri="{FF2B5EF4-FFF2-40B4-BE49-F238E27FC236}">
                <a16:creationId xmlns:a16="http://schemas.microsoft.com/office/drawing/2014/main" id="{98E4406E-76A3-E26C-803E-4A7F8730B91B}"/>
              </a:ext>
            </a:extLst>
          </p:cNvPr>
          <p:cNvSpPr txBox="1"/>
          <p:nvPr/>
        </p:nvSpPr>
        <p:spPr>
          <a:xfrm>
            <a:off x="8937378" y="5184204"/>
            <a:ext cx="186461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Drone Exercise</a:t>
            </a:r>
          </a:p>
        </p:txBody>
      </p:sp>
      <p:pic>
        <p:nvPicPr>
          <p:cNvPr id="1034" name="Picture 10" descr="DJI Tello Quadcopter Drone Boost Combo ...">
            <a:extLst>
              <a:ext uri="{FF2B5EF4-FFF2-40B4-BE49-F238E27FC236}">
                <a16:creationId xmlns:a16="http://schemas.microsoft.com/office/drawing/2014/main" id="{E634325F-8634-125D-2A7E-771A912F73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3707" y="292344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DCAA75F-FE9F-0C53-4592-3ED1E9A9DFC2}"/>
              </a:ext>
            </a:extLst>
          </p:cNvPr>
          <p:cNvSpPr/>
          <p:nvPr/>
        </p:nvSpPr>
        <p:spPr>
          <a:xfrm>
            <a:off x="712447" y="2142950"/>
            <a:ext cx="3344361" cy="4392486"/>
          </a:xfrm>
          <a:prstGeom prst="rect">
            <a:avLst/>
          </a:prstGeom>
          <a:no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4E376962-C20E-8600-847D-4C74C07A31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327" y="2997781"/>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B05B34E-BED0-4AB1-3995-E9A2CBD2EF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8700" y="3119848"/>
            <a:ext cx="25146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21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DE68C-1B2A-1E08-F08B-D9BFA3122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59AC8-8271-15FD-2F10-C03922A81952}"/>
              </a:ext>
            </a:extLst>
          </p:cNvPr>
          <p:cNvSpPr>
            <a:spLocks noGrp="1"/>
          </p:cNvSpPr>
          <p:nvPr>
            <p:ph type="title"/>
          </p:nvPr>
        </p:nvSpPr>
        <p:spPr>
          <a:xfrm>
            <a:off x="838200" y="365125"/>
            <a:ext cx="10515600" cy="1325563"/>
          </a:xfrm>
        </p:spPr>
        <p:txBody>
          <a:bodyPr/>
          <a:lstStyle/>
          <a:p>
            <a:r>
              <a:rPr lang="en-US" sz="4400" b="1" dirty="0"/>
              <a:t>2. Principles of Flight</a:t>
            </a:r>
            <a:endParaRPr lang="en-US" dirty="0"/>
          </a:p>
        </p:txBody>
      </p:sp>
      <p:sp>
        <p:nvSpPr>
          <p:cNvPr id="5" name="Google Shape;102;p20">
            <a:extLst>
              <a:ext uri="{FF2B5EF4-FFF2-40B4-BE49-F238E27FC236}">
                <a16:creationId xmlns:a16="http://schemas.microsoft.com/office/drawing/2014/main" id="{F4ADE7F7-2ED2-BA8F-83B9-169884A8AA29}"/>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ONE of the following:</a:t>
            </a:r>
          </a:p>
        </p:txBody>
      </p:sp>
      <p:sp>
        <p:nvSpPr>
          <p:cNvPr id="14" name="TextBox 13">
            <a:extLst>
              <a:ext uri="{FF2B5EF4-FFF2-40B4-BE49-F238E27FC236}">
                <a16:creationId xmlns:a16="http://schemas.microsoft.com/office/drawing/2014/main" id="{31C5EEF4-FD3C-8839-5796-4D9225482FF5}"/>
              </a:ext>
            </a:extLst>
          </p:cNvPr>
          <p:cNvSpPr txBox="1"/>
          <p:nvPr/>
        </p:nvSpPr>
        <p:spPr>
          <a:xfrm>
            <a:off x="1717892"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0C1E4C4-5101-9F10-5C81-89A0EC8212B4}"/>
              </a:ext>
            </a:extLst>
          </p:cNvPr>
          <p:cNvSpPr txBox="1"/>
          <p:nvPr/>
        </p:nvSpPr>
        <p:spPr>
          <a:xfrm>
            <a:off x="989669" y="2316335"/>
            <a:ext cx="3024684" cy="369332"/>
          </a:xfrm>
          <a:prstGeom prst="rect">
            <a:avLst/>
          </a:prstGeom>
          <a:noFill/>
        </p:spPr>
        <p:txBody>
          <a:bodyPr wrap="square">
            <a:spAutoFit/>
          </a:bodyPr>
          <a:lstStyle/>
          <a:p>
            <a:r>
              <a:rPr lang="en-US" sz="1800" i="1" dirty="0"/>
              <a:t>a.  Build a model FPG-9</a:t>
            </a:r>
            <a:endParaRPr lang="en-US" i="1" dirty="0"/>
          </a:p>
        </p:txBody>
      </p:sp>
      <p:sp>
        <p:nvSpPr>
          <p:cNvPr id="6" name="TextBox 5">
            <a:extLst>
              <a:ext uri="{FF2B5EF4-FFF2-40B4-BE49-F238E27FC236}">
                <a16:creationId xmlns:a16="http://schemas.microsoft.com/office/drawing/2014/main" id="{CCA6B12D-29B2-6A11-54E4-0C1DDBFF3CD7}"/>
              </a:ext>
            </a:extLst>
          </p:cNvPr>
          <p:cNvSpPr txBox="1"/>
          <p:nvPr/>
        </p:nvSpPr>
        <p:spPr>
          <a:xfrm>
            <a:off x="1469776" y="5184204"/>
            <a:ext cx="150554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4"/>
              </a:rPr>
              <a:t>Instructions</a:t>
            </a:r>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4524E07-7322-A7F6-FAB9-252BD57A51A7}"/>
              </a:ext>
            </a:extLst>
          </p:cNvPr>
          <p:cNvSpPr txBox="1"/>
          <p:nvPr/>
        </p:nvSpPr>
        <p:spPr>
          <a:xfrm>
            <a:off x="5582927"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5"/>
              </a:rPr>
              <a:t>V</a:t>
            </a:r>
            <a:r>
              <a:rPr lang="en-US" sz="1800" b="1" dirty="0">
                <a:latin typeface="Arial" panose="020B0604020202020204" pitchFamily="34" charset="0"/>
                <a:cs typeface="Arial" panose="020B0604020202020204" pitchFamily="34" charset="0"/>
                <a:hlinkClick r:id="rId5"/>
              </a:rPr>
              <a:t>ideo</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741A089-5F9A-0DA1-794B-7087F0F7436D}"/>
              </a:ext>
            </a:extLst>
          </p:cNvPr>
          <p:cNvSpPr txBox="1"/>
          <p:nvPr/>
        </p:nvSpPr>
        <p:spPr>
          <a:xfrm>
            <a:off x="4715522" y="2316335"/>
            <a:ext cx="3024684" cy="646331"/>
          </a:xfrm>
          <a:prstGeom prst="rect">
            <a:avLst/>
          </a:prstGeom>
          <a:noFill/>
        </p:spPr>
        <p:txBody>
          <a:bodyPr wrap="square">
            <a:spAutoFit/>
          </a:bodyPr>
          <a:lstStyle/>
          <a:p>
            <a:r>
              <a:rPr lang="en-US" sz="1800" i="1" dirty="0"/>
              <a:t>b.  Build a rubber-band driven balsa wood airplane</a:t>
            </a:r>
            <a:endParaRPr lang="en-US" i="1" dirty="0"/>
          </a:p>
        </p:txBody>
      </p:sp>
      <p:sp>
        <p:nvSpPr>
          <p:cNvPr id="11" name="TextBox 10">
            <a:extLst>
              <a:ext uri="{FF2B5EF4-FFF2-40B4-BE49-F238E27FC236}">
                <a16:creationId xmlns:a16="http://schemas.microsoft.com/office/drawing/2014/main" id="{50716E57-A57C-44DF-3533-1E7BEB1DE74D}"/>
              </a:ext>
            </a:extLst>
          </p:cNvPr>
          <p:cNvSpPr txBox="1"/>
          <p:nvPr/>
        </p:nvSpPr>
        <p:spPr>
          <a:xfrm>
            <a:off x="5408802" y="5184204"/>
            <a:ext cx="12234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6"/>
              </a:rPr>
              <a:t>Purchase</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BDA9964-CED2-8832-717A-F4357C2B7DC2}"/>
              </a:ext>
            </a:extLst>
          </p:cNvPr>
          <p:cNvSpPr txBox="1"/>
          <p:nvPr/>
        </p:nvSpPr>
        <p:spPr>
          <a:xfrm>
            <a:off x="9432103"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7"/>
              </a:rPr>
              <a:t>V</a:t>
            </a:r>
            <a:r>
              <a:rPr lang="en-US" sz="1800" b="1" dirty="0">
                <a:latin typeface="Arial" panose="020B0604020202020204" pitchFamily="34" charset="0"/>
                <a:cs typeface="Arial" panose="020B0604020202020204" pitchFamily="34" charset="0"/>
                <a:hlinkClick r:id="rId7"/>
              </a:rPr>
              <a:t>ideo</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3DD905C7-F5A2-1816-514C-8BCD13DA81DC}"/>
              </a:ext>
            </a:extLst>
          </p:cNvPr>
          <p:cNvSpPr txBox="1"/>
          <p:nvPr/>
        </p:nvSpPr>
        <p:spPr>
          <a:xfrm>
            <a:off x="8389951" y="2316335"/>
            <a:ext cx="3024684" cy="646331"/>
          </a:xfrm>
          <a:prstGeom prst="rect">
            <a:avLst/>
          </a:prstGeom>
          <a:noFill/>
        </p:spPr>
        <p:txBody>
          <a:bodyPr wrap="square">
            <a:spAutoFit/>
          </a:bodyPr>
          <a:lstStyle/>
          <a:p>
            <a:r>
              <a:rPr lang="en-US" sz="1800" i="1" dirty="0"/>
              <a:t>c.  Build or obtain a model aircraft or drone</a:t>
            </a:r>
            <a:endParaRPr lang="en-US" i="1" dirty="0"/>
          </a:p>
        </p:txBody>
      </p:sp>
      <p:sp>
        <p:nvSpPr>
          <p:cNvPr id="20" name="TextBox 19">
            <a:extLst>
              <a:ext uri="{FF2B5EF4-FFF2-40B4-BE49-F238E27FC236}">
                <a16:creationId xmlns:a16="http://schemas.microsoft.com/office/drawing/2014/main" id="{5D35D276-77EF-0F46-CB88-459F878EBCB6}"/>
              </a:ext>
            </a:extLst>
          </p:cNvPr>
          <p:cNvSpPr txBox="1"/>
          <p:nvPr/>
        </p:nvSpPr>
        <p:spPr>
          <a:xfrm>
            <a:off x="8937378" y="5184204"/>
            <a:ext cx="1864613"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Drone Exercise</a:t>
            </a:r>
          </a:p>
        </p:txBody>
      </p:sp>
      <p:sp>
        <p:nvSpPr>
          <p:cNvPr id="28" name="Rectangle 27">
            <a:extLst>
              <a:ext uri="{FF2B5EF4-FFF2-40B4-BE49-F238E27FC236}">
                <a16:creationId xmlns:a16="http://schemas.microsoft.com/office/drawing/2014/main" id="{EEC07412-16DE-D1F9-0113-8A6714979D84}"/>
              </a:ext>
            </a:extLst>
          </p:cNvPr>
          <p:cNvSpPr/>
          <p:nvPr/>
        </p:nvSpPr>
        <p:spPr>
          <a:xfrm>
            <a:off x="4403696" y="2142950"/>
            <a:ext cx="3344361" cy="4392486"/>
          </a:xfrm>
          <a:prstGeom prst="rect">
            <a:avLst/>
          </a:prstGeom>
          <a:no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DJI Tello Quadcopter Drone Boost Combo ...">
            <a:extLst>
              <a:ext uri="{FF2B5EF4-FFF2-40B4-BE49-F238E27FC236}">
                <a16:creationId xmlns:a16="http://schemas.microsoft.com/office/drawing/2014/main" id="{251606F1-6466-0073-19AD-F3F7ED38AC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3707" y="292344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4A4D52BD-CED8-9383-2AC8-1C46726960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327" y="2997781"/>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F98BC448-A0B5-870D-DD71-4BBC1FC1FE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8700" y="3119848"/>
            <a:ext cx="25146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01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57B24-0487-0F23-C208-B65A0CF64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DA026-5268-5DD8-FE92-BC7F24FC181E}"/>
              </a:ext>
            </a:extLst>
          </p:cNvPr>
          <p:cNvSpPr>
            <a:spLocks noGrp="1"/>
          </p:cNvSpPr>
          <p:nvPr>
            <p:ph type="title"/>
          </p:nvPr>
        </p:nvSpPr>
        <p:spPr>
          <a:xfrm>
            <a:off x="838200" y="365125"/>
            <a:ext cx="10515600" cy="1325563"/>
          </a:xfrm>
        </p:spPr>
        <p:txBody>
          <a:bodyPr/>
          <a:lstStyle/>
          <a:p>
            <a:r>
              <a:rPr lang="en-US" sz="4400" b="1" dirty="0"/>
              <a:t>2. Principles of Flight</a:t>
            </a:r>
            <a:endParaRPr lang="en-US" dirty="0"/>
          </a:p>
        </p:txBody>
      </p:sp>
      <p:sp>
        <p:nvSpPr>
          <p:cNvPr id="5" name="Google Shape;102;p20">
            <a:extLst>
              <a:ext uri="{FF2B5EF4-FFF2-40B4-BE49-F238E27FC236}">
                <a16:creationId xmlns:a16="http://schemas.microsoft.com/office/drawing/2014/main" id="{294AEC72-27A9-5C96-8589-4F69476A9012}"/>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ONE of the following:</a:t>
            </a:r>
          </a:p>
        </p:txBody>
      </p:sp>
      <p:sp>
        <p:nvSpPr>
          <p:cNvPr id="14" name="TextBox 13">
            <a:extLst>
              <a:ext uri="{FF2B5EF4-FFF2-40B4-BE49-F238E27FC236}">
                <a16:creationId xmlns:a16="http://schemas.microsoft.com/office/drawing/2014/main" id="{73F90486-DFFE-851A-422D-F096F83BF9F0}"/>
              </a:ext>
            </a:extLst>
          </p:cNvPr>
          <p:cNvSpPr txBox="1"/>
          <p:nvPr/>
        </p:nvSpPr>
        <p:spPr>
          <a:xfrm>
            <a:off x="1717892"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3B99A8B-120F-E264-14E0-BF9A6BE51575}"/>
              </a:ext>
            </a:extLst>
          </p:cNvPr>
          <p:cNvSpPr txBox="1"/>
          <p:nvPr/>
        </p:nvSpPr>
        <p:spPr>
          <a:xfrm>
            <a:off x="989669" y="2316335"/>
            <a:ext cx="3024684" cy="369332"/>
          </a:xfrm>
          <a:prstGeom prst="rect">
            <a:avLst/>
          </a:prstGeom>
          <a:noFill/>
        </p:spPr>
        <p:txBody>
          <a:bodyPr wrap="square">
            <a:spAutoFit/>
          </a:bodyPr>
          <a:lstStyle/>
          <a:p>
            <a:r>
              <a:rPr lang="en-US" sz="1800" i="1" dirty="0"/>
              <a:t>a.  Build a model FPG-9</a:t>
            </a:r>
            <a:endParaRPr lang="en-US" i="1" dirty="0"/>
          </a:p>
        </p:txBody>
      </p:sp>
      <p:sp>
        <p:nvSpPr>
          <p:cNvPr id="6" name="TextBox 5">
            <a:extLst>
              <a:ext uri="{FF2B5EF4-FFF2-40B4-BE49-F238E27FC236}">
                <a16:creationId xmlns:a16="http://schemas.microsoft.com/office/drawing/2014/main" id="{5278B2F0-B929-862B-A0D1-360E49FC181B}"/>
              </a:ext>
            </a:extLst>
          </p:cNvPr>
          <p:cNvSpPr txBox="1"/>
          <p:nvPr/>
        </p:nvSpPr>
        <p:spPr>
          <a:xfrm>
            <a:off x="1469776" y="5184204"/>
            <a:ext cx="1505540"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4"/>
              </a:rPr>
              <a:t>Instructions</a:t>
            </a:r>
            <a:endParaRPr lang="en-US"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FB898D5-1821-FF89-FC71-0A56852429A2}"/>
              </a:ext>
            </a:extLst>
          </p:cNvPr>
          <p:cNvSpPr txBox="1"/>
          <p:nvPr/>
        </p:nvSpPr>
        <p:spPr>
          <a:xfrm>
            <a:off x="5582927"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5"/>
              </a:rPr>
              <a:t>V</a:t>
            </a:r>
            <a:r>
              <a:rPr lang="en-US" sz="1800" b="1" dirty="0">
                <a:latin typeface="Arial" panose="020B0604020202020204" pitchFamily="34" charset="0"/>
                <a:cs typeface="Arial" panose="020B0604020202020204" pitchFamily="34" charset="0"/>
                <a:hlinkClick r:id="rId5"/>
              </a:rPr>
              <a:t>ideo</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F53DB47-A7B2-3374-23E1-DF5482CFA819}"/>
              </a:ext>
            </a:extLst>
          </p:cNvPr>
          <p:cNvSpPr txBox="1"/>
          <p:nvPr/>
        </p:nvSpPr>
        <p:spPr>
          <a:xfrm>
            <a:off x="4715522" y="2316335"/>
            <a:ext cx="3024684" cy="646331"/>
          </a:xfrm>
          <a:prstGeom prst="rect">
            <a:avLst/>
          </a:prstGeom>
          <a:noFill/>
        </p:spPr>
        <p:txBody>
          <a:bodyPr wrap="square">
            <a:spAutoFit/>
          </a:bodyPr>
          <a:lstStyle/>
          <a:p>
            <a:r>
              <a:rPr lang="en-US" sz="1800" i="1" dirty="0"/>
              <a:t>b.  Build a rubber-band driven balsa wood airplane</a:t>
            </a:r>
            <a:endParaRPr lang="en-US" i="1" dirty="0"/>
          </a:p>
        </p:txBody>
      </p:sp>
      <p:sp>
        <p:nvSpPr>
          <p:cNvPr id="11" name="TextBox 10">
            <a:extLst>
              <a:ext uri="{FF2B5EF4-FFF2-40B4-BE49-F238E27FC236}">
                <a16:creationId xmlns:a16="http://schemas.microsoft.com/office/drawing/2014/main" id="{B0B1D111-A5A5-B9B3-7A9D-62D1702723BF}"/>
              </a:ext>
            </a:extLst>
          </p:cNvPr>
          <p:cNvSpPr txBox="1"/>
          <p:nvPr/>
        </p:nvSpPr>
        <p:spPr>
          <a:xfrm>
            <a:off x="5408802" y="5184204"/>
            <a:ext cx="1223412"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6"/>
              </a:rPr>
              <a:t>Purchase</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EB0FD67-1092-0BD9-E130-494900346A29}"/>
              </a:ext>
            </a:extLst>
          </p:cNvPr>
          <p:cNvSpPr txBox="1"/>
          <p:nvPr/>
        </p:nvSpPr>
        <p:spPr>
          <a:xfrm>
            <a:off x="9432103" y="5788811"/>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7"/>
              </a:rPr>
              <a:t>V</a:t>
            </a:r>
            <a:r>
              <a:rPr lang="en-US" sz="1800" b="1" dirty="0">
                <a:latin typeface="Arial" panose="020B0604020202020204" pitchFamily="34" charset="0"/>
                <a:cs typeface="Arial" panose="020B0604020202020204" pitchFamily="34" charset="0"/>
                <a:hlinkClick r:id="rId7"/>
              </a:rPr>
              <a:t>ideo</a:t>
            </a:r>
            <a:endParaRPr lang="en-US"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35C8AFD-5533-B44F-0A9B-79CCC50A3924}"/>
              </a:ext>
            </a:extLst>
          </p:cNvPr>
          <p:cNvSpPr txBox="1"/>
          <p:nvPr/>
        </p:nvSpPr>
        <p:spPr>
          <a:xfrm>
            <a:off x="8389951" y="2316335"/>
            <a:ext cx="3024684" cy="646331"/>
          </a:xfrm>
          <a:prstGeom prst="rect">
            <a:avLst/>
          </a:prstGeom>
          <a:noFill/>
        </p:spPr>
        <p:txBody>
          <a:bodyPr wrap="square">
            <a:spAutoFit/>
          </a:bodyPr>
          <a:lstStyle/>
          <a:p>
            <a:r>
              <a:rPr lang="en-US" sz="1800" i="1" dirty="0"/>
              <a:t>c.  Build or obtain a model aircraft or drone</a:t>
            </a:r>
            <a:endParaRPr lang="en-US" i="1" dirty="0"/>
          </a:p>
        </p:txBody>
      </p:sp>
      <p:sp>
        <p:nvSpPr>
          <p:cNvPr id="20" name="TextBox 19">
            <a:extLst>
              <a:ext uri="{FF2B5EF4-FFF2-40B4-BE49-F238E27FC236}">
                <a16:creationId xmlns:a16="http://schemas.microsoft.com/office/drawing/2014/main" id="{689558FB-3FB6-7FE5-254C-F2D33A6360E4}"/>
              </a:ext>
            </a:extLst>
          </p:cNvPr>
          <p:cNvSpPr txBox="1"/>
          <p:nvPr/>
        </p:nvSpPr>
        <p:spPr>
          <a:xfrm>
            <a:off x="8937378" y="5184204"/>
            <a:ext cx="1864613" cy="369332"/>
          </a:xfrm>
          <a:prstGeom prst="rect">
            <a:avLst/>
          </a:prstGeom>
          <a:noFill/>
        </p:spPr>
        <p:txBody>
          <a:bodyPr wrap="none" rtlCol="0">
            <a:spAutoFit/>
          </a:bodyPr>
          <a:lstStyle/>
          <a:p>
            <a:r>
              <a:rPr lang="en-US" b="1" u="sng" dirty="0">
                <a:latin typeface="Arial" panose="020B0604020202020204" pitchFamily="34" charset="0"/>
                <a:cs typeface="Arial" panose="020B0604020202020204" pitchFamily="34" charset="0"/>
              </a:rPr>
              <a:t>Drone Exercise</a:t>
            </a:r>
          </a:p>
        </p:txBody>
      </p:sp>
      <p:sp>
        <p:nvSpPr>
          <p:cNvPr id="28" name="Rectangle 27">
            <a:extLst>
              <a:ext uri="{FF2B5EF4-FFF2-40B4-BE49-F238E27FC236}">
                <a16:creationId xmlns:a16="http://schemas.microsoft.com/office/drawing/2014/main" id="{19F36834-C332-055E-C590-508A1227E9C0}"/>
              </a:ext>
            </a:extLst>
          </p:cNvPr>
          <p:cNvSpPr/>
          <p:nvPr/>
        </p:nvSpPr>
        <p:spPr>
          <a:xfrm>
            <a:off x="8190318" y="2142950"/>
            <a:ext cx="3344361" cy="4392486"/>
          </a:xfrm>
          <a:prstGeom prst="rect">
            <a:avLst/>
          </a:prstGeom>
          <a:noFill/>
          <a:ln w="254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DJI Tello Quadcopter Drone Boost Combo ...">
            <a:extLst>
              <a:ext uri="{FF2B5EF4-FFF2-40B4-BE49-F238E27FC236}">
                <a16:creationId xmlns:a16="http://schemas.microsoft.com/office/drawing/2014/main" id="{2AEC9038-23B8-67CD-3F7C-CEDA12A62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63707" y="292344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6DA74A2-CD76-B76A-CF74-606D0939B0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327" y="2997781"/>
            <a:ext cx="251460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89F09933-0765-AB57-E940-3BF18FD858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8700" y="3119848"/>
            <a:ext cx="2514600"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90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3B0A-9F38-670D-46AF-35FC850D0970}"/>
              </a:ext>
            </a:extLst>
          </p:cNvPr>
          <p:cNvSpPr>
            <a:spLocks noGrp="1"/>
          </p:cNvSpPr>
          <p:nvPr>
            <p:ph type="title"/>
          </p:nvPr>
        </p:nvSpPr>
        <p:spPr/>
        <p:txBody>
          <a:bodyPr/>
          <a:lstStyle/>
          <a:p>
            <a:r>
              <a:rPr lang="en-US" dirty="0"/>
              <a:t>Aviation:  In the movies</a:t>
            </a:r>
          </a:p>
        </p:txBody>
      </p:sp>
      <p:pic>
        <p:nvPicPr>
          <p:cNvPr id="3" name="Picture 2">
            <a:hlinkClick r:id="rId3"/>
            <a:extLst>
              <a:ext uri="{FF2B5EF4-FFF2-40B4-BE49-F238E27FC236}">
                <a16:creationId xmlns:a16="http://schemas.microsoft.com/office/drawing/2014/main" id="{7C6207EB-0349-2388-7F7E-E964CEDD76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0"/>
            <a:ext cx="246184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hlinkClick r:id="rId5"/>
            <a:extLst>
              <a:ext uri="{FF2B5EF4-FFF2-40B4-BE49-F238E27FC236}">
                <a16:creationId xmlns:a16="http://schemas.microsoft.com/office/drawing/2014/main" id="{B2526858-FBC1-C594-D6FB-37948003FC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612" y="1828800"/>
            <a:ext cx="246184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hlinkClick r:id="rId7"/>
            <a:extLst>
              <a:ext uri="{FF2B5EF4-FFF2-40B4-BE49-F238E27FC236}">
                <a16:creationId xmlns:a16="http://schemas.microsoft.com/office/drawing/2014/main" id="{DDE45C8F-BF32-94A1-C732-C27F2C2A7A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9022" y="1828800"/>
            <a:ext cx="2461846"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hlinkClick r:id="rId9"/>
            <a:extLst>
              <a:ext uri="{FF2B5EF4-FFF2-40B4-BE49-F238E27FC236}">
                <a16:creationId xmlns:a16="http://schemas.microsoft.com/office/drawing/2014/main" id="{BF649725-A82B-FFF8-A708-7E79E08EBD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4432" y="1828800"/>
            <a:ext cx="2461846"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EA427C-7D46-657D-2BA0-5C700EF04A3C}"/>
              </a:ext>
            </a:extLst>
          </p:cNvPr>
          <p:cNvSpPr txBox="1"/>
          <p:nvPr/>
        </p:nvSpPr>
        <p:spPr>
          <a:xfrm>
            <a:off x="736783" y="5620080"/>
            <a:ext cx="10739495" cy="369332"/>
          </a:xfrm>
          <a:prstGeom prst="rect">
            <a:avLst/>
          </a:prstGeom>
          <a:noFill/>
        </p:spPr>
        <p:txBody>
          <a:bodyPr wrap="square">
            <a:spAutoFit/>
          </a:bodyPr>
          <a:lstStyle/>
          <a:p>
            <a:pPr algn="ctr"/>
            <a:r>
              <a:rPr lang="en-US" b="1" i="0" dirty="0">
                <a:solidFill>
                  <a:srgbClr val="515354"/>
                </a:solidFill>
                <a:effectLst/>
                <a:latin typeface="Roboto" panose="02000000000000000000" pitchFamily="2" charset="0"/>
              </a:rPr>
              <a:t>Some of the most famous movies have been about Aviation – with many based on real-life stories!  </a:t>
            </a:r>
            <a:endParaRPr lang="en-US" b="1" dirty="0"/>
          </a:p>
        </p:txBody>
      </p:sp>
    </p:spTree>
    <p:extLst>
      <p:ext uri="{BB962C8B-B14F-4D97-AF65-F5344CB8AC3E}">
        <p14:creationId xmlns:p14="http://schemas.microsoft.com/office/powerpoint/2010/main" val="137891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F48FF-ECE9-3163-33FD-117CA8BBF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4C837-548B-0466-A11B-C571C2B60599}"/>
              </a:ext>
            </a:extLst>
          </p:cNvPr>
          <p:cNvSpPr>
            <a:spLocks noGrp="1"/>
          </p:cNvSpPr>
          <p:nvPr>
            <p:ph type="title"/>
          </p:nvPr>
        </p:nvSpPr>
        <p:spPr/>
        <p:txBody>
          <a:bodyPr/>
          <a:lstStyle/>
          <a:p>
            <a:r>
              <a:rPr lang="en-US" dirty="0"/>
              <a:t>Aviation Merit Badge:  Requirements</a:t>
            </a:r>
          </a:p>
        </p:txBody>
      </p:sp>
      <p:sp>
        <p:nvSpPr>
          <p:cNvPr id="3" name="Content Placeholder 2">
            <a:extLst>
              <a:ext uri="{FF2B5EF4-FFF2-40B4-BE49-F238E27FC236}">
                <a16:creationId xmlns:a16="http://schemas.microsoft.com/office/drawing/2014/main" id="{A01E78C3-9A23-A9B0-7609-99851A3B054C}"/>
              </a:ext>
            </a:extLst>
          </p:cNvPr>
          <p:cNvSpPr>
            <a:spLocks noGrp="1"/>
          </p:cNvSpPr>
          <p:nvPr>
            <p:ph idx="1"/>
          </p:nvPr>
        </p:nvSpPr>
        <p:spPr/>
        <p:txBody>
          <a:bodyPr/>
          <a:lstStyle/>
          <a:p>
            <a:pPr marL="457200" lvl="0" indent="-457200" algn="l" rtl="0">
              <a:lnSpc>
                <a:spcPct val="200000"/>
              </a:lnSpc>
              <a:spcBef>
                <a:spcPts val="0"/>
              </a:spcBef>
              <a:spcAft>
                <a:spcPts val="0"/>
              </a:spcAft>
              <a:buFont typeface="+mj-lt"/>
              <a:buAutoNum type="arabicPeriod"/>
            </a:pPr>
            <a:r>
              <a:rPr lang="en-US" sz="2800" dirty="0"/>
              <a:t>Aviation Basics &amp; Mechanics of Flight</a:t>
            </a:r>
          </a:p>
          <a:p>
            <a:pPr marL="457200" lvl="0" indent="-457200" algn="l" rtl="0">
              <a:lnSpc>
                <a:spcPct val="200000"/>
              </a:lnSpc>
              <a:spcBef>
                <a:spcPts val="0"/>
              </a:spcBef>
              <a:spcAft>
                <a:spcPts val="0"/>
              </a:spcAft>
              <a:buFont typeface="+mj-lt"/>
              <a:buAutoNum type="arabicPeriod"/>
            </a:pPr>
            <a:r>
              <a:rPr lang="en-US" sz="2800" dirty="0"/>
              <a:t>Principles of Flight</a:t>
            </a:r>
          </a:p>
          <a:p>
            <a:pPr marL="457200" lvl="0" indent="-457200" algn="l" rtl="0">
              <a:lnSpc>
                <a:spcPct val="200000"/>
              </a:lnSpc>
              <a:spcBef>
                <a:spcPts val="0"/>
              </a:spcBef>
              <a:spcAft>
                <a:spcPts val="0"/>
              </a:spcAft>
              <a:buFont typeface="+mj-lt"/>
              <a:buAutoNum type="arabicPeriod"/>
            </a:pPr>
            <a:r>
              <a:rPr lang="en-US" sz="2800" b="1" dirty="0"/>
              <a:t>Flight Operations</a:t>
            </a:r>
          </a:p>
          <a:p>
            <a:pPr marL="457200" lvl="0" indent="-457200" algn="l" rtl="0">
              <a:lnSpc>
                <a:spcPct val="200000"/>
              </a:lnSpc>
              <a:spcBef>
                <a:spcPts val="0"/>
              </a:spcBef>
              <a:spcAft>
                <a:spcPts val="0"/>
              </a:spcAft>
              <a:buFont typeface="+mj-lt"/>
              <a:buAutoNum type="arabicPeriod"/>
            </a:pPr>
            <a:r>
              <a:rPr lang="en-US" sz="2800" dirty="0"/>
              <a:t>Airport Operations</a:t>
            </a:r>
          </a:p>
          <a:p>
            <a:pPr marL="457200" lvl="0" indent="-457200" algn="l" rtl="0">
              <a:lnSpc>
                <a:spcPct val="200000"/>
              </a:lnSpc>
              <a:spcBef>
                <a:spcPts val="0"/>
              </a:spcBef>
              <a:spcAft>
                <a:spcPts val="0"/>
              </a:spcAft>
              <a:buFont typeface="+mj-lt"/>
              <a:buAutoNum type="arabicPeriod"/>
            </a:pPr>
            <a:r>
              <a:rPr lang="en-US" sz="2800" dirty="0"/>
              <a:t>Personal &amp; Professional Aviation Opportunities</a:t>
            </a:r>
            <a:endParaRPr lang="en-US" dirty="0"/>
          </a:p>
        </p:txBody>
      </p:sp>
      <p:pic>
        <p:nvPicPr>
          <p:cNvPr id="4" name="Picture 2" descr="Aviation Merit Badge | Boy Scouts of ...">
            <a:extLst>
              <a:ext uri="{FF2B5EF4-FFF2-40B4-BE49-F238E27FC236}">
                <a16:creationId xmlns:a16="http://schemas.microsoft.com/office/drawing/2014/main" id="{CFE9D125-5FFC-C843-AB4B-3E3028E94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681" y="282552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5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2201C-7431-E522-BC3F-B673AB752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E162F-B24E-662F-BC47-94B5E172E787}"/>
              </a:ext>
            </a:extLst>
          </p:cNvPr>
          <p:cNvSpPr>
            <a:spLocks noGrp="1"/>
          </p:cNvSpPr>
          <p:nvPr>
            <p:ph type="title"/>
          </p:nvPr>
        </p:nvSpPr>
        <p:spPr>
          <a:xfrm>
            <a:off x="838200" y="365125"/>
            <a:ext cx="10515600" cy="1325563"/>
          </a:xfrm>
        </p:spPr>
        <p:txBody>
          <a:bodyPr/>
          <a:lstStyle/>
          <a:p>
            <a:r>
              <a:rPr lang="en-US" sz="4400" b="1" dirty="0"/>
              <a:t>3. Flight Operations</a:t>
            </a:r>
            <a:endParaRPr lang="en-US" dirty="0"/>
          </a:p>
        </p:txBody>
      </p:sp>
      <p:sp>
        <p:nvSpPr>
          <p:cNvPr id="5" name="Google Shape;102;p20">
            <a:extLst>
              <a:ext uri="{FF2B5EF4-FFF2-40B4-BE49-F238E27FC236}">
                <a16:creationId xmlns:a16="http://schemas.microsoft.com/office/drawing/2014/main" id="{C899474F-2B2A-7005-A144-66393DE700A5}"/>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TWO of the following:</a:t>
            </a:r>
          </a:p>
        </p:txBody>
      </p:sp>
      <p:sp>
        <p:nvSpPr>
          <p:cNvPr id="4" name="Google Shape;102;p20">
            <a:extLst>
              <a:ext uri="{FF2B5EF4-FFF2-40B4-BE49-F238E27FC236}">
                <a16:creationId xmlns:a16="http://schemas.microsoft.com/office/drawing/2014/main" id="{FB6D3588-98F1-F450-167A-891B560A8E79}"/>
              </a:ext>
            </a:extLst>
          </p:cNvPr>
          <p:cNvSpPr txBox="1">
            <a:spLocks/>
          </p:cNvSpPr>
          <p:nvPr/>
        </p:nvSpPr>
        <p:spPr>
          <a:xfrm>
            <a:off x="878402" y="2006169"/>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a.  </a:t>
            </a:r>
            <a:r>
              <a:rPr lang="en-US" sz="2000" dirty="0">
                <a:latin typeface="Arial" panose="020B0604020202020204" pitchFamily="34" charset="0"/>
                <a:cs typeface="Arial" panose="020B0604020202020204" pitchFamily="34" charset="0"/>
              </a:rPr>
              <a:t>Using a flight simulator software package, set a course and fly the headings you have established with a successful take-off and landing.</a:t>
            </a:r>
            <a:endParaRPr lang="en-US" sz="2000" b="1" dirty="0"/>
          </a:p>
        </p:txBody>
      </p:sp>
      <p:sp>
        <p:nvSpPr>
          <p:cNvPr id="7" name="TextBox 6">
            <a:extLst>
              <a:ext uri="{FF2B5EF4-FFF2-40B4-BE49-F238E27FC236}">
                <a16:creationId xmlns:a16="http://schemas.microsoft.com/office/drawing/2014/main" id="{B384DC24-F1AD-BDAB-C75A-8BC10FD53D56}"/>
              </a:ext>
            </a:extLst>
          </p:cNvPr>
          <p:cNvSpPr txBox="1"/>
          <p:nvPr/>
        </p:nvSpPr>
        <p:spPr>
          <a:xfrm>
            <a:off x="5900098" y="6201427"/>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15" name="Picture 14" descr="A group of people in uniform looking at computers&#10;&#10;Description automatically generated">
            <a:extLst>
              <a:ext uri="{FF2B5EF4-FFF2-40B4-BE49-F238E27FC236}">
                <a16:creationId xmlns:a16="http://schemas.microsoft.com/office/drawing/2014/main" id="{793702EC-8990-3A69-3AE5-1EF08B705D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9423" y="2915361"/>
            <a:ext cx="4158744" cy="3119058"/>
          </a:xfrm>
          <a:prstGeom prst="rect">
            <a:avLst/>
          </a:prstGeom>
        </p:spPr>
      </p:pic>
      <p:pic>
        <p:nvPicPr>
          <p:cNvPr id="5122" name="Picture 2">
            <a:extLst>
              <a:ext uri="{FF2B5EF4-FFF2-40B4-BE49-F238E27FC236}">
                <a16:creationId xmlns:a16="http://schemas.microsoft.com/office/drawing/2014/main" id="{20B1FD83-B680-017B-B137-56D9189FD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902" y="2915361"/>
            <a:ext cx="4158744" cy="311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86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0D36E-FB39-79C4-09CB-0E2F03219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75F38-FF73-D957-9AD9-5FFD4C593297}"/>
              </a:ext>
            </a:extLst>
          </p:cNvPr>
          <p:cNvSpPr>
            <a:spLocks noGrp="1"/>
          </p:cNvSpPr>
          <p:nvPr>
            <p:ph type="title"/>
          </p:nvPr>
        </p:nvSpPr>
        <p:spPr>
          <a:xfrm>
            <a:off x="838200" y="365125"/>
            <a:ext cx="10515600" cy="1325563"/>
          </a:xfrm>
        </p:spPr>
        <p:txBody>
          <a:bodyPr/>
          <a:lstStyle/>
          <a:p>
            <a:r>
              <a:rPr lang="en-US" sz="4400" b="1" dirty="0"/>
              <a:t>3. Flight Operations</a:t>
            </a:r>
            <a:endParaRPr lang="en-US" dirty="0"/>
          </a:p>
        </p:txBody>
      </p:sp>
      <p:sp>
        <p:nvSpPr>
          <p:cNvPr id="5" name="Google Shape;102;p20">
            <a:extLst>
              <a:ext uri="{FF2B5EF4-FFF2-40B4-BE49-F238E27FC236}">
                <a16:creationId xmlns:a16="http://schemas.microsoft.com/office/drawing/2014/main" id="{1F7B66B6-FD9C-48E3-85C5-F2F0223FF649}"/>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TWO of the following:</a:t>
            </a:r>
          </a:p>
        </p:txBody>
      </p:sp>
      <p:sp>
        <p:nvSpPr>
          <p:cNvPr id="4" name="Google Shape;102;p20">
            <a:extLst>
              <a:ext uri="{FF2B5EF4-FFF2-40B4-BE49-F238E27FC236}">
                <a16:creationId xmlns:a16="http://schemas.microsoft.com/office/drawing/2014/main" id="{C5BE3CA8-A545-2EB7-DABD-5195ED65017A}"/>
              </a:ext>
            </a:extLst>
          </p:cNvPr>
          <p:cNvSpPr txBox="1">
            <a:spLocks/>
          </p:cNvSpPr>
          <p:nvPr/>
        </p:nvSpPr>
        <p:spPr>
          <a:xfrm>
            <a:off x="878402" y="2006169"/>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b.  </a:t>
            </a:r>
            <a:r>
              <a:rPr lang="en-US" sz="2000" dirty="0">
                <a:latin typeface="Arial" panose="020B0604020202020204" pitchFamily="34" charset="0"/>
                <a:cs typeface="Arial" panose="020B0604020202020204" pitchFamily="34" charset="0"/>
              </a:rPr>
              <a:t>Under supervision, perform a preflight inspection of an aircraft.</a:t>
            </a:r>
            <a:endParaRPr lang="en-US" sz="2000" b="1" dirty="0"/>
          </a:p>
        </p:txBody>
      </p:sp>
      <p:sp>
        <p:nvSpPr>
          <p:cNvPr id="7" name="TextBox 6">
            <a:extLst>
              <a:ext uri="{FF2B5EF4-FFF2-40B4-BE49-F238E27FC236}">
                <a16:creationId xmlns:a16="http://schemas.microsoft.com/office/drawing/2014/main" id="{0686D66C-65FD-FDFC-E6A5-DCF995E359DD}"/>
              </a:ext>
            </a:extLst>
          </p:cNvPr>
          <p:cNvSpPr txBox="1"/>
          <p:nvPr/>
        </p:nvSpPr>
        <p:spPr>
          <a:xfrm>
            <a:off x="9655164" y="3539104"/>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6" name="Picture 5" descr="A group of people standing around an airplane&#10;&#10;Description automatically generated">
            <a:extLst>
              <a:ext uri="{FF2B5EF4-FFF2-40B4-BE49-F238E27FC236}">
                <a16:creationId xmlns:a16="http://schemas.microsoft.com/office/drawing/2014/main" id="{A558453D-0243-F59D-203B-E16A55274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9674" y="2569081"/>
            <a:ext cx="5640371" cy="4230278"/>
          </a:xfrm>
          <a:prstGeom prst="rect">
            <a:avLst/>
          </a:prstGeom>
        </p:spPr>
      </p:pic>
      <p:sp>
        <p:nvSpPr>
          <p:cNvPr id="9" name="TextBox 8">
            <a:extLst>
              <a:ext uri="{FF2B5EF4-FFF2-40B4-BE49-F238E27FC236}">
                <a16:creationId xmlns:a16="http://schemas.microsoft.com/office/drawing/2014/main" id="{6E8DFF1E-ECDD-3286-6B2D-65CEBAC8FD47}"/>
              </a:ext>
            </a:extLst>
          </p:cNvPr>
          <p:cNvSpPr txBox="1"/>
          <p:nvPr/>
        </p:nvSpPr>
        <p:spPr>
          <a:xfrm>
            <a:off x="9275567" y="4684220"/>
            <a:ext cx="1657761" cy="923330"/>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5"/>
              </a:rPr>
              <a:t>Cessna 172 Pre-Flight Checklist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092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18185-C276-DB5D-AC92-7EE3D04EB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A1054-284F-5642-C917-37C0627F6297}"/>
              </a:ext>
            </a:extLst>
          </p:cNvPr>
          <p:cNvSpPr>
            <a:spLocks noGrp="1"/>
          </p:cNvSpPr>
          <p:nvPr>
            <p:ph type="title"/>
          </p:nvPr>
        </p:nvSpPr>
        <p:spPr>
          <a:xfrm>
            <a:off x="838200" y="365125"/>
            <a:ext cx="10515600" cy="1325563"/>
          </a:xfrm>
        </p:spPr>
        <p:txBody>
          <a:bodyPr/>
          <a:lstStyle/>
          <a:p>
            <a:r>
              <a:rPr lang="en-US" sz="4400" b="1" dirty="0"/>
              <a:t>3. Flight Operations</a:t>
            </a:r>
            <a:endParaRPr lang="en-US" dirty="0"/>
          </a:p>
        </p:txBody>
      </p:sp>
      <p:sp>
        <p:nvSpPr>
          <p:cNvPr id="5" name="Google Shape;102;p20">
            <a:extLst>
              <a:ext uri="{FF2B5EF4-FFF2-40B4-BE49-F238E27FC236}">
                <a16:creationId xmlns:a16="http://schemas.microsoft.com/office/drawing/2014/main" id="{BCEBE878-7189-2C78-01A3-7ECBC2923228}"/>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TWO of the following:</a:t>
            </a:r>
          </a:p>
        </p:txBody>
      </p:sp>
      <p:sp>
        <p:nvSpPr>
          <p:cNvPr id="4" name="Google Shape;102;p20">
            <a:extLst>
              <a:ext uri="{FF2B5EF4-FFF2-40B4-BE49-F238E27FC236}">
                <a16:creationId xmlns:a16="http://schemas.microsoft.com/office/drawing/2014/main" id="{2B8D9FDF-D315-16BA-691C-9ADAA3B8E896}"/>
              </a:ext>
            </a:extLst>
          </p:cNvPr>
          <p:cNvSpPr txBox="1">
            <a:spLocks/>
          </p:cNvSpPr>
          <p:nvPr/>
        </p:nvSpPr>
        <p:spPr>
          <a:xfrm>
            <a:off x="878402" y="2006169"/>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c.  </a:t>
            </a:r>
            <a:r>
              <a:rPr lang="en-US" sz="2000" dirty="0">
                <a:latin typeface="Arial" panose="020B0604020202020204" pitchFamily="34" charset="0"/>
                <a:cs typeface="Arial" panose="020B0604020202020204" pitchFamily="34" charset="0"/>
              </a:rPr>
              <a:t>Observe and/or participate in a maintenance activity.</a:t>
            </a:r>
            <a:endParaRPr lang="en-US" sz="2000" b="1" dirty="0"/>
          </a:p>
        </p:txBody>
      </p:sp>
      <p:sp>
        <p:nvSpPr>
          <p:cNvPr id="7" name="TextBox 6">
            <a:extLst>
              <a:ext uri="{FF2B5EF4-FFF2-40B4-BE49-F238E27FC236}">
                <a16:creationId xmlns:a16="http://schemas.microsoft.com/office/drawing/2014/main" id="{84E3A2FD-C38A-EBA5-11C0-528026B408A1}"/>
              </a:ext>
            </a:extLst>
          </p:cNvPr>
          <p:cNvSpPr txBox="1"/>
          <p:nvPr/>
        </p:nvSpPr>
        <p:spPr>
          <a:xfrm>
            <a:off x="9760418" y="3739874"/>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71D95704-0D15-7191-51D8-94897F4651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684"/>
          <a:stretch/>
        </p:blipFill>
        <p:spPr bwMode="auto">
          <a:xfrm>
            <a:off x="1315682" y="2569081"/>
            <a:ext cx="7736219"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34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894A-B73B-D2C0-68BA-8F1233E58C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02CA5-8B55-3A9D-3EBA-017E127C8E8A}"/>
              </a:ext>
            </a:extLst>
          </p:cNvPr>
          <p:cNvSpPr>
            <a:spLocks noGrp="1"/>
          </p:cNvSpPr>
          <p:nvPr>
            <p:ph type="title"/>
          </p:nvPr>
        </p:nvSpPr>
        <p:spPr>
          <a:xfrm>
            <a:off x="838200" y="365125"/>
            <a:ext cx="10515600" cy="1325563"/>
          </a:xfrm>
        </p:spPr>
        <p:txBody>
          <a:bodyPr/>
          <a:lstStyle/>
          <a:p>
            <a:r>
              <a:rPr lang="en-US" sz="4400" b="1" dirty="0"/>
              <a:t>3. Flight Operations</a:t>
            </a:r>
            <a:endParaRPr lang="en-US" dirty="0"/>
          </a:p>
        </p:txBody>
      </p:sp>
      <p:sp>
        <p:nvSpPr>
          <p:cNvPr id="5" name="Google Shape;102;p20">
            <a:extLst>
              <a:ext uri="{FF2B5EF4-FFF2-40B4-BE49-F238E27FC236}">
                <a16:creationId xmlns:a16="http://schemas.microsoft.com/office/drawing/2014/main" id="{83966CAD-EC00-8CF2-7736-92D15B81F39C}"/>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TWO of the following:</a:t>
            </a:r>
          </a:p>
        </p:txBody>
      </p:sp>
      <p:sp>
        <p:nvSpPr>
          <p:cNvPr id="4" name="Google Shape;102;p20">
            <a:extLst>
              <a:ext uri="{FF2B5EF4-FFF2-40B4-BE49-F238E27FC236}">
                <a16:creationId xmlns:a16="http://schemas.microsoft.com/office/drawing/2014/main" id="{5855BA3C-2DD2-DDAA-83A9-01FAF10DAAD8}"/>
              </a:ext>
            </a:extLst>
          </p:cNvPr>
          <p:cNvSpPr txBox="1">
            <a:spLocks/>
          </p:cNvSpPr>
          <p:nvPr/>
        </p:nvSpPr>
        <p:spPr>
          <a:xfrm>
            <a:off x="878402" y="2006169"/>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  </a:t>
            </a:r>
            <a:r>
              <a:rPr lang="en-US" sz="2000" dirty="0">
                <a:latin typeface="Arial" panose="020B0604020202020204" pitchFamily="34" charset="0"/>
                <a:cs typeface="Arial" panose="020B0604020202020204" pitchFamily="34" charset="0"/>
              </a:rPr>
              <a:t>Obtain and learn how to read an aeronautical chart.</a:t>
            </a:r>
            <a:endParaRPr lang="en-US" sz="2000" b="1" dirty="0"/>
          </a:p>
        </p:txBody>
      </p:sp>
      <p:sp>
        <p:nvSpPr>
          <p:cNvPr id="7" name="TextBox 6">
            <a:extLst>
              <a:ext uri="{FF2B5EF4-FFF2-40B4-BE49-F238E27FC236}">
                <a16:creationId xmlns:a16="http://schemas.microsoft.com/office/drawing/2014/main" id="{BF6990A3-783D-0530-F9E3-9B77DB0718A2}"/>
              </a:ext>
            </a:extLst>
          </p:cNvPr>
          <p:cNvSpPr txBox="1"/>
          <p:nvPr/>
        </p:nvSpPr>
        <p:spPr>
          <a:xfrm>
            <a:off x="7629284" y="2864723"/>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9220" name="Picture 4">
            <a:extLst>
              <a:ext uri="{FF2B5EF4-FFF2-40B4-BE49-F238E27FC236}">
                <a16:creationId xmlns:a16="http://schemas.microsoft.com/office/drawing/2014/main" id="{7778CFC9-D5E1-C45E-16B8-E41C5715A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831" y="2490140"/>
            <a:ext cx="4968169" cy="279459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73653DFA-B602-667B-62A5-6678A5A25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886" y="3707002"/>
            <a:ext cx="5050032" cy="284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53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0F70B-35EB-5180-AB13-DDBCD321F6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AF5736-1FE4-A23C-BBAC-596D1A5CF592}"/>
              </a:ext>
            </a:extLst>
          </p:cNvPr>
          <p:cNvSpPr>
            <a:spLocks noGrp="1"/>
          </p:cNvSpPr>
          <p:nvPr>
            <p:ph type="title"/>
          </p:nvPr>
        </p:nvSpPr>
        <p:spPr>
          <a:xfrm>
            <a:off x="838200" y="365125"/>
            <a:ext cx="10515600" cy="1325563"/>
          </a:xfrm>
        </p:spPr>
        <p:txBody>
          <a:bodyPr/>
          <a:lstStyle/>
          <a:p>
            <a:r>
              <a:rPr lang="en-US" sz="4400" b="1" dirty="0"/>
              <a:t>3. Flight Operations</a:t>
            </a:r>
            <a:endParaRPr lang="en-US" dirty="0"/>
          </a:p>
        </p:txBody>
      </p:sp>
      <p:sp>
        <p:nvSpPr>
          <p:cNvPr id="5" name="Google Shape;102;p20">
            <a:extLst>
              <a:ext uri="{FF2B5EF4-FFF2-40B4-BE49-F238E27FC236}">
                <a16:creationId xmlns:a16="http://schemas.microsoft.com/office/drawing/2014/main" id="{DE825D8E-1666-B1C5-51F4-51FDA85C88AA}"/>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TWO of the following:</a:t>
            </a:r>
          </a:p>
        </p:txBody>
      </p:sp>
      <p:sp>
        <p:nvSpPr>
          <p:cNvPr id="4" name="Google Shape;102;p20">
            <a:extLst>
              <a:ext uri="{FF2B5EF4-FFF2-40B4-BE49-F238E27FC236}">
                <a16:creationId xmlns:a16="http://schemas.microsoft.com/office/drawing/2014/main" id="{450131BB-5110-6A5B-E686-0A245B8C3EC8}"/>
              </a:ext>
            </a:extLst>
          </p:cNvPr>
          <p:cNvSpPr txBox="1">
            <a:spLocks/>
          </p:cNvSpPr>
          <p:nvPr/>
        </p:nvSpPr>
        <p:spPr>
          <a:xfrm>
            <a:off x="878402" y="2006169"/>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e.  </a:t>
            </a:r>
            <a:r>
              <a:rPr lang="en-US" sz="2000" dirty="0">
                <a:latin typeface="Arial" panose="020B0604020202020204" pitchFamily="34" charset="0"/>
                <a:cs typeface="Arial" panose="020B0604020202020204" pitchFamily="34" charset="0"/>
              </a:rPr>
              <a:t>With your parents or guardian’s permission, take a discovery flight in an aircraft.</a:t>
            </a:r>
            <a:endParaRPr lang="en-US" sz="2000" b="1" dirty="0"/>
          </a:p>
        </p:txBody>
      </p:sp>
      <p:sp>
        <p:nvSpPr>
          <p:cNvPr id="7" name="TextBox 6">
            <a:extLst>
              <a:ext uri="{FF2B5EF4-FFF2-40B4-BE49-F238E27FC236}">
                <a16:creationId xmlns:a16="http://schemas.microsoft.com/office/drawing/2014/main" id="{578C458F-47EC-B76D-2D27-7CF4FC03FDD7}"/>
              </a:ext>
            </a:extLst>
          </p:cNvPr>
          <p:cNvSpPr txBox="1"/>
          <p:nvPr/>
        </p:nvSpPr>
        <p:spPr>
          <a:xfrm>
            <a:off x="10295485" y="2915940"/>
            <a:ext cx="1123075" cy="92333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EAA Chapter Locator</a:t>
            </a:r>
            <a:endParaRPr lang="en-US" dirty="0">
              <a:latin typeface="Arial" panose="020B0604020202020204" pitchFamily="34" charset="0"/>
              <a:cs typeface="Arial" panose="020B0604020202020204" pitchFamily="34" charset="0"/>
            </a:endParaRPr>
          </a:p>
        </p:txBody>
      </p:sp>
      <p:pic>
        <p:nvPicPr>
          <p:cNvPr id="6" name="Picture 5" descr="A person sitting in the cockpit of a plane&#10;&#10;Description automatically generated">
            <a:extLst>
              <a:ext uri="{FF2B5EF4-FFF2-40B4-BE49-F238E27FC236}">
                <a16:creationId xmlns:a16="http://schemas.microsoft.com/office/drawing/2014/main" id="{256298E6-12BC-B22C-CEA1-EE01523E1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147" y="2569081"/>
            <a:ext cx="2884602" cy="3846136"/>
          </a:xfrm>
          <a:prstGeom prst="rect">
            <a:avLst/>
          </a:prstGeom>
        </p:spPr>
      </p:pic>
      <p:pic>
        <p:nvPicPr>
          <p:cNvPr id="9" name="Picture 8" descr="A child in a cockpit of a plane&#10;&#10;Description automatically generated">
            <a:extLst>
              <a:ext uri="{FF2B5EF4-FFF2-40B4-BE49-F238E27FC236}">
                <a16:creationId xmlns:a16="http://schemas.microsoft.com/office/drawing/2014/main" id="{C7FA5D1D-45DF-FE31-C327-3861D8836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2401" y="2567668"/>
            <a:ext cx="5128181" cy="3846136"/>
          </a:xfrm>
          <a:prstGeom prst="rect">
            <a:avLst/>
          </a:prstGeom>
        </p:spPr>
      </p:pic>
      <p:sp>
        <p:nvSpPr>
          <p:cNvPr id="10" name="TextBox 9">
            <a:extLst>
              <a:ext uri="{FF2B5EF4-FFF2-40B4-BE49-F238E27FC236}">
                <a16:creationId xmlns:a16="http://schemas.microsoft.com/office/drawing/2014/main" id="{B881EDF8-C667-B5B3-834B-05A6E9AD4E92}"/>
              </a:ext>
            </a:extLst>
          </p:cNvPr>
          <p:cNvSpPr txBox="1"/>
          <p:nvPr/>
        </p:nvSpPr>
        <p:spPr>
          <a:xfrm>
            <a:off x="10295485" y="4445540"/>
            <a:ext cx="1123075" cy="92333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6"/>
              </a:rPr>
              <a:t>Parental Consent Form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15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926C9-D4EE-FEAB-5BE3-8DA4A47AC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50D6E2-D21F-57E1-5AEA-2CD3ABFB1BC3}"/>
              </a:ext>
            </a:extLst>
          </p:cNvPr>
          <p:cNvSpPr>
            <a:spLocks noGrp="1"/>
          </p:cNvSpPr>
          <p:nvPr>
            <p:ph type="title"/>
          </p:nvPr>
        </p:nvSpPr>
        <p:spPr/>
        <p:txBody>
          <a:bodyPr/>
          <a:lstStyle/>
          <a:p>
            <a:r>
              <a:rPr lang="en-US" dirty="0"/>
              <a:t>Aviation Merit Badge:  Requirements</a:t>
            </a:r>
          </a:p>
        </p:txBody>
      </p:sp>
      <p:sp>
        <p:nvSpPr>
          <p:cNvPr id="3" name="Content Placeholder 2">
            <a:extLst>
              <a:ext uri="{FF2B5EF4-FFF2-40B4-BE49-F238E27FC236}">
                <a16:creationId xmlns:a16="http://schemas.microsoft.com/office/drawing/2014/main" id="{8218BE28-73F1-C8C6-CD0C-FE6680D30A56}"/>
              </a:ext>
            </a:extLst>
          </p:cNvPr>
          <p:cNvSpPr>
            <a:spLocks noGrp="1"/>
          </p:cNvSpPr>
          <p:nvPr>
            <p:ph idx="1"/>
          </p:nvPr>
        </p:nvSpPr>
        <p:spPr/>
        <p:txBody>
          <a:bodyPr/>
          <a:lstStyle/>
          <a:p>
            <a:pPr marL="457200" lvl="0" indent="-457200" algn="l" rtl="0">
              <a:lnSpc>
                <a:spcPct val="200000"/>
              </a:lnSpc>
              <a:spcBef>
                <a:spcPts val="0"/>
              </a:spcBef>
              <a:spcAft>
                <a:spcPts val="0"/>
              </a:spcAft>
              <a:buFont typeface="+mj-lt"/>
              <a:buAutoNum type="arabicPeriod"/>
            </a:pPr>
            <a:r>
              <a:rPr lang="en-US" sz="2800" dirty="0"/>
              <a:t>Aviation Basics &amp; Mechanics of Flight</a:t>
            </a:r>
          </a:p>
          <a:p>
            <a:pPr marL="457200" lvl="0" indent="-457200" algn="l" rtl="0">
              <a:lnSpc>
                <a:spcPct val="200000"/>
              </a:lnSpc>
              <a:spcBef>
                <a:spcPts val="0"/>
              </a:spcBef>
              <a:spcAft>
                <a:spcPts val="0"/>
              </a:spcAft>
              <a:buFont typeface="+mj-lt"/>
              <a:buAutoNum type="arabicPeriod"/>
            </a:pPr>
            <a:r>
              <a:rPr lang="en-US" sz="2800" dirty="0"/>
              <a:t>Principles of Flight</a:t>
            </a:r>
          </a:p>
          <a:p>
            <a:pPr marL="457200" lvl="0" indent="-457200" algn="l" rtl="0">
              <a:lnSpc>
                <a:spcPct val="200000"/>
              </a:lnSpc>
              <a:spcBef>
                <a:spcPts val="0"/>
              </a:spcBef>
              <a:spcAft>
                <a:spcPts val="0"/>
              </a:spcAft>
              <a:buFont typeface="+mj-lt"/>
              <a:buAutoNum type="arabicPeriod"/>
            </a:pPr>
            <a:r>
              <a:rPr lang="en-US" sz="2800" dirty="0"/>
              <a:t>Flight Operations</a:t>
            </a:r>
          </a:p>
          <a:p>
            <a:pPr marL="457200" lvl="0" indent="-457200" algn="l" rtl="0">
              <a:lnSpc>
                <a:spcPct val="200000"/>
              </a:lnSpc>
              <a:spcBef>
                <a:spcPts val="0"/>
              </a:spcBef>
              <a:spcAft>
                <a:spcPts val="0"/>
              </a:spcAft>
              <a:buFont typeface="+mj-lt"/>
              <a:buAutoNum type="arabicPeriod"/>
            </a:pPr>
            <a:r>
              <a:rPr lang="en-US" sz="2800" b="1" dirty="0"/>
              <a:t>Airport Operations</a:t>
            </a:r>
          </a:p>
          <a:p>
            <a:pPr marL="457200" lvl="0" indent="-457200" algn="l" rtl="0">
              <a:lnSpc>
                <a:spcPct val="200000"/>
              </a:lnSpc>
              <a:spcBef>
                <a:spcPts val="0"/>
              </a:spcBef>
              <a:spcAft>
                <a:spcPts val="0"/>
              </a:spcAft>
              <a:buFont typeface="+mj-lt"/>
              <a:buAutoNum type="arabicPeriod"/>
            </a:pPr>
            <a:r>
              <a:rPr lang="en-US" sz="2800" dirty="0"/>
              <a:t>Personal &amp; Professional Aviation Opportunities</a:t>
            </a:r>
            <a:endParaRPr lang="en-US" dirty="0"/>
          </a:p>
        </p:txBody>
      </p:sp>
      <p:pic>
        <p:nvPicPr>
          <p:cNvPr id="4" name="Picture 2" descr="Aviation Merit Badge | Boy Scouts of ...">
            <a:extLst>
              <a:ext uri="{FF2B5EF4-FFF2-40B4-BE49-F238E27FC236}">
                <a16:creationId xmlns:a16="http://schemas.microsoft.com/office/drawing/2014/main" id="{E4F4DB45-1469-2DBD-4EB4-32DB59412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681" y="282552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46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0F726-3BE6-986C-874A-785CCE90E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834A6-29B7-5A30-78BA-A28C6B16110D}"/>
              </a:ext>
            </a:extLst>
          </p:cNvPr>
          <p:cNvSpPr>
            <a:spLocks noGrp="1"/>
          </p:cNvSpPr>
          <p:nvPr>
            <p:ph type="title"/>
          </p:nvPr>
        </p:nvSpPr>
        <p:spPr>
          <a:xfrm>
            <a:off x="838200" y="365125"/>
            <a:ext cx="10515600" cy="1325563"/>
          </a:xfrm>
        </p:spPr>
        <p:txBody>
          <a:bodyPr/>
          <a:lstStyle/>
          <a:p>
            <a:r>
              <a:rPr lang="en-US" sz="4400" b="1" dirty="0"/>
              <a:t>4. Airport Operations</a:t>
            </a:r>
            <a:endParaRPr lang="en-US" dirty="0"/>
          </a:p>
        </p:txBody>
      </p:sp>
      <p:sp>
        <p:nvSpPr>
          <p:cNvPr id="5" name="Google Shape;102;p20">
            <a:extLst>
              <a:ext uri="{FF2B5EF4-FFF2-40B4-BE49-F238E27FC236}">
                <a16:creationId xmlns:a16="http://schemas.microsoft.com/office/drawing/2014/main" id="{52C68A53-9096-E233-9D87-321B8A924024}"/>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ONE of the following:</a:t>
            </a:r>
          </a:p>
        </p:txBody>
      </p:sp>
      <p:sp>
        <p:nvSpPr>
          <p:cNvPr id="4" name="Google Shape;102;p20">
            <a:extLst>
              <a:ext uri="{FF2B5EF4-FFF2-40B4-BE49-F238E27FC236}">
                <a16:creationId xmlns:a16="http://schemas.microsoft.com/office/drawing/2014/main" id="{BB598CB7-50EB-EB44-7E95-8E2937946343}"/>
              </a:ext>
            </a:extLst>
          </p:cNvPr>
          <p:cNvSpPr txBox="1">
            <a:spLocks/>
          </p:cNvSpPr>
          <p:nvPr/>
        </p:nvSpPr>
        <p:spPr>
          <a:xfrm>
            <a:off x="878402" y="2006169"/>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a.  </a:t>
            </a:r>
            <a:r>
              <a:rPr lang="en-US" sz="2000" dirty="0">
                <a:latin typeface="Arial" panose="020B0604020202020204" pitchFamily="34" charset="0"/>
                <a:cs typeface="Arial" panose="020B0604020202020204" pitchFamily="34" charset="0"/>
              </a:rPr>
              <a:t>Visit an airport.</a:t>
            </a:r>
            <a:endParaRPr lang="en-US" sz="2000" b="1" dirty="0"/>
          </a:p>
        </p:txBody>
      </p:sp>
      <p:pic>
        <p:nvPicPr>
          <p:cNvPr id="12" name="Picture 11" descr="Two people walking on a concrete surface&#10;&#10;Description automatically generated">
            <a:extLst>
              <a:ext uri="{FF2B5EF4-FFF2-40B4-BE49-F238E27FC236}">
                <a16:creationId xmlns:a16="http://schemas.microsoft.com/office/drawing/2014/main" id="{7E058902-3F5A-F05F-8715-0138A3A60293}"/>
              </a:ext>
            </a:extLst>
          </p:cNvPr>
          <p:cNvPicPr>
            <a:picLocks noChangeAspect="1"/>
          </p:cNvPicPr>
          <p:nvPr/>
        </p:nvPicPr>
        <p:blipFill>
          <a:blip r:embed="rId3">
            <a:extLst>
              <a:ext uri="{28A0092B-C50C-407E-A947-70E740481C1C}">
                <a14:useLocalDpi xmlns:a14="http://schemas.microsoft.com/office/drawing/2010/main" val="0"/>
              </a:ext>
            </a:extLst>
          </a:blip>
          <a:srcRect l="8750" r="8946"/>
          <a:stretch/>
        </p:blipFill>
        <p:spPr>
          <a:xfrm>
            <a:off x="6748958" y="3203166"/>
            <a:ext cx="4245469" cy="2384152"/>
          </a:xfrm>
          <a:prstGeom prst="rect">
            <a:avLst/>
          </a:prstGeom>
        </p:spPr>
      </p:pic>
      <p:sp>
        <p:nvSpPr>
          <p:cNvPr id="13" name="TextBox 12">
            <a:extLst>
              <a:ext uri="{FF2B5EF4-FFF2-40B4-BE49-F238E27FC236}">
                <a16:creationId xmlns:a16="http://schemas.microsoft.com/office/drawing/2014/main" id="{13A073EE-61D2-D623-600B-93DC3D380A97}"/>
              </a:ext>
            </a:extLst>
          </p:cNvPr>
          <p:cNvSpPr txBox="1"/>
          <p:nvPr/>
        </p:nvSpPr>
        <p:spPr>
          <a:xfrm>
            <a:off x="7449702" y="5775357"/>
            <a:ext cx="2529928"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4"/>
              </a:rPr>
              <a:t>Airport Locator</a:t>
            </a:r>
            <a:endParaRPr lang="en-US" dirty="0">
              <a:latin typeface="Arial" panose="020B0604020202020204" pitchFamily="34" charset="0"/>
              <a:cs typeface="Arial" panose="020B0604020202020204" pitchFamily="34" charset="0"/>
            </a:endParaRPr>
          </a:p>
        </p:txBody>
      </p:sp>
      <p:pic>
        <p:nvPicPr>
          <p:cNvPr id="9" name="Picture 8" descr="An aerial view of a runway&#10;&#10;AI-generated content may be incorrect.">
            <a:extLst>
              <a:ext uri="{FF2B5EF4-FFF2-40B4-BE49-F238E27FC236}">
                <a16:creationId xmlns:a16="http://schemas.microsoft.com/office/drawing/2014/main" id="{4184FB1F-CB78-AAE0-D005-606DCE083F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756" y="2482275"/>
            <a:ext cx="5101244" cy="3825933"/>
          </a:xfrm>
          <a:prstGeom prst="rect">
            <a:avLst/>
          </a:prstGeom>
        </p:spPr>
      </p:pic>
    </p:spTree>
    <p:extLst>
      <p:ext uri="{BB962C8B-B14F-4D97-AF65-F5344CB8AC3E}">
        <p14:creationId xmlns:p14="http://schemas.microsoft.com/office/powerpoint/2010/main" val="84234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F4F63-4875-B23F-9C17-D579DFF38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6294D-979C-1648-85FA-2FEC91F2841F}"/>
              </a:ext>
            </a:extLst>
          </p:cNvPr>
          <p:cNvSpPr>
            <a:spLocks noGrp="1"/>
          </p:cNvSpPr>
          <p:nvPr>
            <p:ph type="title"/>
          </p:nvPr>
        </p:nvSpPr>
        <p:spPr>
          <a:xfrm>
            <a:off x="838200" y="365125"/>
            <a:ext cx="10515600" cy="1325563"/>
          </a:xfrm>
        </p:spPr>
        <p:txBody>
          <a:bodyPr/>
          <a:lstStyle/>
          <a:p>
            <a:r>
              <a:rPr lang="en-US" sz="4400" b="1" dirty="0"/>
              <a:t>4. Airport Operations</a:t>
            </a:r>
            <a:endParaRPr lang="en-US" dirty="0"/>
          </a:p>
        </p:txBody>
      </p:sp>
      <p:sp>
        <p:nvSpPr>
          <p:cNvPr id="5" name="Google Shape;102;p20">
            <a:extLst>
              <a:ext uri="{FF2B5EF4-FFF2-40B4-BE49-F238E27FC236}">
                <a16:creationId xmlns:a16="http://schemas.microsoft.com/office/drawing/2014/main" id="{510180EA-3EA2-F6AE-BA34-A427C65BD2E1}"/>
              </a:ext>
            </a:extLst>
          </p:cNvPr>
          <p:cNvSpPr txBox="1">
            <a:spLocks/>
          </p:cNvSpPr>
          <p:nvPr/>
        </p:nvSpPr>
        <p:spPr>
          <a:xfrm>
            <a:off x="838200" y="1489130"/>
            <a:ext cx="106822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ONE of the following:</a:t>
            </a:r>
          </a:p>
        </p:txBody>
      </p:sp>
      <p:sp>
        <p:nvSpPr>
          <p:cNvPr id="4" name="Google Shape;102;p20">
            <a:extLst>
              <a:ext uri="{FF2B5EF4-FFF2-40B4-BE49-F238E27FC236}">
                <a16:creationId xmlns:a16="http://schemas.microsoft.com/office/drawing/2014/main" id="{F0E82176-0574-0C44-AA97-BCD0BCC698A6}"/>
              </a:ext>
            </a:extLst>
          </p:cNvPr>
          <p:cNvSpPr txBox="1">
            <a:spLocks/>
          </p:cNvSpPr>
          <p:nvPr/>
        </p:nvSpPr>
        <p:spPr>
          <a:xfrm>
            <a:off x="878402" y="2006169"/>
            <a:ext cx="10351850"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b.  </a:t>
            </a:r>
            <a:r>
              <a:rPr lang="en-US" sz="2000" dirty="0">
                <a:cs typeface="Arial" panose="020B0604020202020204" pitchFamily="34" charset="0"/>
              </a:rPr>
              <a:t>Visit a </a:t>
            </a:r>
            <a:r>
              <a:rPr lang="en-US" sz="2000" dirty="0"/>
              <a:t> Federal Aviation Administration (FAA) facility: Airport Traffic Control Tower (ATCT), Terminal Radar Approach Control (TRACON), Air Route Traffic Control Center (ARTCC), or Flight Standards District Office (FSDO).</a:t>
            </a:r>
            <a:endParaRPr lang="en-US" sz="2000" b="1" dirty="0"/>
          </a:p>
        </p:txBody>
      </p:sp>
      <p:sp>
        <p:nvSpPr>
          <p:cNvPr id="13" name="TextBox 12">
            <a:extLst>
              <a:ext uri="{FF2B5EF4-FFF2-40B4-BE49-F238E27FC236}">
                <a16:creationId xmlns:a16="http://schemas.microsoft.com/office/drawing/2014/main" id="{B0438295-F8E7-B4EF-BCBB-CAFFBAF5971E}"/>
              </a:ext>
            </a:extLst>
          </p:cNvPr>
          <p:cNvSpPr txBox="1"/>
          <p:nvPr/>
        </p:nvSpPr>
        <p:spPr>
          <a:xfrm>
            <a:off x="7376350" y="6102336"/>
            <a:ext cx="2529928"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3"/>
              </a:rPr>
              <a:t>FAA Facility Locator</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516D7FD-5531-4529-F642-CC08D52E370A}"/>
              </a:ext>
            </a:extLst>
          </p:cNvPr>
          <p:cNvPicPr>
            <a:picLocks noChangeAspect="1"/>
          </p:cNvPicPr>
          <p:nvPr/>
        </p:nvPicPr>
        <p:blipFill>
          <a:blip r:embed="rId4"/>
          <a:srcRect l="24436" t="29253" r="28642" b="11112"/>
          <a:stretch/>
        </p:blipFill>
        <p:spPr>
          <a:xfrm>
            <a:off x="1073711" y="3229964"/>
            <a:ext cx="4323913" cy="3262911"/>
          </a:xfrm>
          <a:prstGeom prst="rect">
            <a:avLst/>
          </a:prstGeom>
        </p:spPr>
      </p:pic>
      <p:pic>
        <p:nvPicPr>
          <p:cNvPr id="8194" name="Picture 2" descr="Air Traffic Control Tower &amp; TRACON | Jacobs">
            <a:extLst>
              <a:ext uri="{FF2B5EF4-FFF2-40B4-BE49-F238E27FC236}">
                <a16:creationId xmlns:a16="http://schemas.microsoft.com/office/drawing/2014/main" id="{9A7BB2C0-5B89-3EDA-F2E3-95F9040DE6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1542" y="3377605"/>
            <a:ext cx="4699545" cy="248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9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C6848-ED15-F949-BF1D-44B84E8203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EAC10B-07BC-A634-9C69-EE3B11807684}"/>
              </a:ext>
            </a:extLst>
          </p:cNvPr>
          <p:cNvSpPr>
            <a:spLocks noGrp="1"/>
          </p:cNvSpPr>
          <p:nvPr>
            <p:ph type="title"/>
          </p:nvPr>
        </p:nvSpPr>
        <p:spPr>
          <a:xfrm>
            <a:off x="838200" y="365125"/>
            <a:ext cx="10515600" cy="1325563"/>
          </a:xfrm>
        </p:spPr>
        <p:txBody>
          <a:bodyPr/>
          <a:lstStyle/>
          <a:p>
            <a:r>
              <a:rPr lang="en-US" sz="4400" b="1" dirty="0"/>
              <a:t>4. Airport Operations</a:t>
            </a:r>
            <a:endParaRPr lang="en-US" dirty="0"/>
          </a:p>
        </p:txBody>
      </p:sp>
      <p:sp>
        <p:nvSpPr>
          <p:cNvPr id="5" name="Google Shape;102;p20">
            <a:extLst>
              <a:ext uri="{FF2B5EF4-FFF2-40B4-BE49-F238E27FC236}">
                <a16:creationId xmlns:a16="http://schemas.microsoft.com/office/drawing/2014/main" id="{B209FA9B-551A-8DD7-0FBA-D4B0604FFCE5}"/>
              </a:ext>
            </a:extLst>
          </p:cNvPr>
          <p:cNvSpPr txBox="1">
            <a:spLocks/>
          </p:cNvSpPr>
          <p:nvPr/>
        </p:nvSpPr>
        <p:spPr>
          <a:xfrm>
            <a:off x="838200" y="1489130"/>
            <a:ext cx="10682262" cy="43919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ONE of the following:</a:t>
            </a:r>
          </a:p>
        </p:txBody>
      </p:sp>
      <p:sp>
        <p:nvSpPr>
          <p:cNvPr id="4" name="Google Shape;102;p20">
            <a:extLst>
              <a:ext uri="{FF2B5EF4-FFF2-40B4-BE49-F238E27FC236}">
                <a16:creationId xmlns:a16="http://schemas.microsoft.com/office/drawing/2014/main" id="{87E9EF4C-D492-64EC-C772-B10F81C88602}"/>
              </a:ext>
            </a:extLst>
          </p:cNvPr>
          <p:cNvSpPr txBox="1">
            <a:spLocks/>
          </p:cNvSpPr>
          <p:nvPr/>
        </p:nvSpPr>
        <p:spPr>
          <a:xfrm>
            <a:off x="878402" y="2006169"/>
            <a:ext cx="10351850"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c.  </a:t>
            </a:r>
            <a:r>
              <a:rPr lang="en-US" sz="2000" dirty="0">
                <a:cs typeface="Arial" panose="020B0604020202020204" pitchFamily="34" charset="0"/>
              </a:rPr>
              <a:t>Visit a </a:t>
            </a:r>
            <a:r>
              <a:rPr lang="en-US" sz="2000" dirty="0"/>
              <a:t> military aviation facility.  Learn how that facility supports defense and/or civilian activities.</a:t>
            </a:r>
            <a:endParaRPr lang="en-US" sz="2000" b="1" dirty="0"/>
          </a:p>
        </p:txBody>
      </p:sp>
      <p:sp>
        <p:nvSpPr>
          <p:cNvPr id="13" name="TextBox 12">
            <a:extLst>
              <a:ext uri="{FF2B5EF4-FFF2-40B4-BE49-F238E27FC236}">
                <a16:creationId xmlns:a16="http://schemas.microsoft.com/office/drawing/2014/main" id="{0899BC6A-934E-BAF1-7635-CFB02071D78C}"/>
              </a:ext>
            </a:extLst>
          </p:cNvPr>
          <p:cNvSpPr txBox="1"/>
          <p:nvPr/>
        </p:nvSpPr>
        <p:spPr>
          <a:xfrm>
            <a:off x="2532929" y="5870730"/>
            <a:ext cx="7042795"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3"/>
              </a:rPr>
              <a:t>Military Installation Locator</a:t>
            </a:r>
            <a:endParaRPr lang="en-US" dirty="0">
              <a:latin typeface="Arial" panose="020B0604020202020204" pitchFamily="34" charset="0"/>
              <a:cs typeface="Arial" panose="020B0604020202020204" pitchFamily="34" charset="0"/>
            </a:endParaRPr>
          </a:p>
        </p:txBody>
      </p:sp>
      <p:sp>
        <p:nvSpPr>
          <p:cNvPr id="3" name="AutoShape 2">
            <a:extLst>
              <a:ext uri="{FF2B5EF4-FFF2-40B4-BE49-F238E27FC236}">
                <a16:creationId xmlns:a16="http://schemas.microsoft.com/office/drawing/2014/main" id="{7F36B754-913D-78C7-BCAA-527CC4C5E2E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sign on a wall&#10;&#10;AI-generated content may be incorrect.">
            <a:extLst>
              <a:ext uri="{FF2B5EF4-FFF2-40B4-BE49-F238E27FC236}">
                <a16:creationId xmlns:a16="http://schemas.microsoft.com/office/drawing/2014/main" id="{903236D2-69E4-56E6-9408-311D968D8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799" y="3033471"/>
            <a:ext cx="4570914" cy="2574423"/>
          </a:xfrm>
          <a:prstGeom prst="rect">
            <a:avLst/>
          </a:prstGeom>
        </p:spPr>
      </p:pic>
      <p:pic>
        <p:nvPicPr>
          <p:cNvPr id="11" name="Picture 10" descr="A pilot giving a thumbs up&#10;&#10;AI-generated content may be incorrect.">
            <a:extLst>
              <a:ext uri="{FF2B5EF4-FFF2-40B4-BE49-F238E27FC236}">
                <a16:creationId xmlns:a16="http://schemas.microsoft.com/office/drawing/2014/main" id="{934EDE0D-3732-0D65-92E6-70DD25FBE0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0287" y="3033472"/>
            <a:ext cx="4570914" cy="2574423"/>
          </a:xfrm>
          <a:prstGeom prst="rect">
            <a:avLst/>
          </a:prstGeom>
        </p:spPr>
      </p:pic>
    </p:spTree>
    <p:extLst>
      <p:ext uri="{BB962C8B-B14F-4D97-AF65-F5344CB8AC3E}">
        <p14:creationId xmlns:p14="http://schemas.microsoft.com/office/powerpoint/2010/main" val="4433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50FD8-B4B0-175F-4EFC-ECA2F97A126D}"/>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435507A-562E-1431-1084-0A99EC5F6913}"/>
              </a:ext>
            </a:extLst>
          </p:cNvPr>
          <p:cNvSpPr/>
          <p:nvPr/>
        </p:nvSpPr>
        <p:spPr>
          <a:xfrm>
            <a:off x="2895191" y="1578859"/>
            <a:ext cx="2143385" cy="51208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A4FC9529-DB3F-1A4A-A7CC-02EE17325077}"/>
              </a:ext>
            </a:extLst>
          </p:cNvPr>
          <p:cNvSpPr/>
          <p:nvPr/>
        </p:nvSpPr>
        <p:spPr>
          <a:xfrm>
            <a:off x="9667563" y="1578859"/>
            <a:ext cx="2143385" cy="51208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98099DFE-4184-4C3A-A40F-95A48EFB99D2}"/>
              </a:ext>
            </a:extLst>
          </p:cNvPr>
          <p:cNvSpPr/>
          <p:nvPr/>
        </p:nvSpPr>
        <p:spPr>
          <a:xfrm>
            <a:off x="7410105" y="1578859"/>
            <a:ext cx="2143385" cy="51208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F6700BA3-36D7-5324-1A45-59D6AF282DEF}"/>
              </a:ext>
            </a:extLst>
          </p:cNvPr>
          <p:cNvSpPr/>
          <p:nvPr/>
        </p:nvSpPr>
        <p:spPr>
          <a:xfrm>
            <a:off x="5152648" y="1578859"/>
            <a:ext cx="2143385" cy="51208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Rounded Corners 2">
            <a:extLst>
              <a:ext uri="{FF2B5EF4-FFF2-40B4-BE49-F238E27FC236}">
                <a16:creationId xmlns:a16="http://schemas.microsoft.com/office/drawing/2014/main" id="{D48E607E-2845-CD52-5B82-F891A0223FBB}"/>
              </a:ext>
            </a:extLst>
          </p:cNvPr>
          <p:cNvSpPr/>
          <p:nvPr/>
        </p:nvSpPr>
        <p:spPr>
          <a:xfrm>
            <a:off x="653581" y="1578859"/>
            <a:ext cx="2143385" cy="512085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F24C11-DA0A-622B-3BDF-8AA624D99E94}"/>
              </a:ext>
            </a:extLst>
          </p:cNvPr>
          <p:cNvSpPr>
            <a:spLocks noGrp="1"/>
          </p:cNvSpPr>
          <p:nvPr>
            <p:ph type="title"/>
          </p:nvPr>
        </p:nvSpPr>
        <p:spPr/>
        <p:txBody>
          <a:bodyPr/>
          <a:lstStyle/>
          <a:p>
            <a:r>
              <a:rPr lang="en-US" dirty="0"/>
              <a:t>Aviation:  In the military</a:t>
            </a:r>
          </a:p>
        </p:txBody>
      </p:sp>
      <p:pic>
        <p:nvPicPr>
          <p:cNvPr id="2052" name="Picture 4" descr="Fly with U.S. Navy's Blue Angels ...">
            <a:hlinkClick r:id="rId3"/>
            <a:extLst>
              <a:ext uri="{FF2B5EF4-FFF2-40B4-BE49-F238E27FC236}">
                <a16:creationId xmlns:a16="http://schemas.microsoft.com/office/drawing/2014/main" id="{7728416D-9B61-1DC4-DEB9-82996F9FCA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77" b="13402"/>
          <a:stretch/>
        </p:blipFill>
        <p:spPr bwMode="auto">
          <a:xfrm>
            <a:off x="3041562" y="1783079"/>
            <a:ext cx="1850642" cy="10442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U.S. Coast Guard seal.">
            <a:extLst>
              <a:ext uri="{FF2B5EF4-FFF2-40B4-BE49-F238E27FC236}">
                <a16:creationId xmlns:a16="http://schemas.microsoft.com/office/drawing/2014/main" id="{7A3C0F16-D731-CE15-7C68-71E1760F59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7403" y="2870939"/>
            <a:ext cx="1168399" cy="116839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5BB671D7-4ACC-376A-FC62-684333DCB9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6650" y="3011881"/>
            <a:ext cx="1137246" cy="886515"/>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Official U.S Navy T-Shirts, Merchandise ...">
            <a:extLst>
              <a:ext uri="{FF2B5EF4-FFF2-40B4-BE49-F238E27FC236}">
                <a16:creationId xmlns:a16="http://schemas.microsoft.com/office/drawing/2014/main" id="{9A1AF5F6-0632-E767-4554-9CCEEBF205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8431" y="2908684"/>
            <a:ext cx="1951621" cy="109290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arine Corps Emblem">
            <a:extLst>
              <a:ext uri="{FF2B5EF4-FFF2-40B4-BE49-F238E27FC236}">
                <a16:creationId xmlns:a16="http://schemas.microsoft.com/office/drawing/2014/main" id="{3E072369-58DB-6A25-5F3F-60D05E7E9A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54018" y="2927359"/>
            <a:ext cx="1055558" cy="10555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2201DBB-91C8-C7B6-86A3-DF768502EC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1295" y="1783079"/>
            <a:ext cx="1867957" cy="10535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7B2AEF9-3059-93DF-7176-39895B4C62DE}"/>
              </a:ext>
            </a:extLst>
          </p:cNvPr>
          <p:cNvSpPr txBox="1"/>
          <p:nvPr/>
        </p:nvSpPr>
        <p:spPr>
          <a:xfrm>
            <a:off x="679462" y="4558101"/>
            <a:ext cx="2091622" cy="1492716"/>
          </a:xfrm>
          <a:prstGeom prst="rect">
            <a:avLst/>
          </a:prstGeom>
          <a:noFill/>
        </p:spPr>
        <p:txBody>
          <a:bodyPr wrap="square">
            <a:spAutoFit/>
          </a:bodyPr>
          <a:lstStyle/>
          <a:p>
            <a:r>
              <a:rPr lang="en-US" sz="1300" b="0" i="0" dirty="0">
                <a:solidFill>
                  <a:srgbClr val="515354"/>
                </a:solidFill>
                <a:effectLst/>
                <a:latin typeface="Roboto" panose="02000000000000000000" pitchFamily="2" charset="0"/>
              </a:rPr>
              <a:t>The Air Force provides air and space superiority, global strike capabilities, rapid mobility, intelligence, surveillance, and reconnaissance functions.</a:t>
            </a:r>
            <a:endParaRPr lang="en-US" sz="1300" dirty="0"/>
          </a:p>
        </p:txBody>
      </p:sp>
      <p:sp>
        <p:nvSpPr>
          <p:cNvPr id="7" name="TextBox 6">
            <a:extLst>
              <a:ext uri="{FF2B5EF4-FFF2-40B4-BE49-F238E27FC236}">
                <a16:creationId xmlns:a16="http://schemas.microsoft.com/office/drawing/2014/main" id="{0B65E717-41F4-547B-BF27-FB6C5722DF4F}"/>
              </a:ext>
            </a:extLst>
          </p:cNvPr>
          <p:cNvSpPr txBox="1"/>
          <p:nvPr/>
        </p:nvSpPr>
        <p:spPr>
          <a:xfrm>
            <a:off x="679463" y="6071529"/>
            <a:ext cx="2091622" cy="307777"/>
          </a:xfrm>
          <a:prstGeom prst="rect">
            <a:avLst/>
          </a:prstGeom>
          <a:noFill/>
        </p:spPr>
        <p:txBody>
          <a:bodyPr wrap="square">
            <a:spAutoFit/>
          </a:bodyPr>
          <a:lstStyle/>
          <a:p>
            <a:pPr algn="ctr"/>
            <a:r>
              <a:rPr lang="en-US" sz="1400" b="1" i="0" u="none" strike="noStrike" dirty="0">
                <a:solidFill>
                  <a:srgbClr val="067EEB"/>
                </a:solidFill>
                <a:effectLst/>
                <a:latin typeface="Roboto Slab" pitchFamily="2" charset="0"/>
                <a:hlinkClick r:id="rId10"/>
              </a:rPr>
              <a:t>Air Force Video</a:t>
            </a:r>
            <a:endParaRPr lang="en-US" sz="1400" dirty="0"/>
          </a:p>
        </p:txBody>
      </p:sp>
      <p:sp>
        <p:nvSpPr>
          <p:cNvPr id="10" name="TextBox 9">
            <a:extLst>
              <a:ext uri="{FF2B5EF4-FFF2-40B4-BE49-F238E27FC236}">
                <a16:creationId xmlns:a16="http://schemas.microsoft.com/office/drawing/2014/main" id="{E7675894-AB4E-66B9-6E95-B157573DF769}"/>
              </a:ext>
            </a:extLst>
          </p:cNvPr>
          <p:cNvSpPr txBox="1"/>
          <p:nvPr/>
        </p:nvSpPr>
        <p:spPr>
          <a:xfrm>
            <a:off x="669428" y="4138257"/>
            <a:ext cx="2143385" cy="369332"/>
          </a:xfrm>
          <a:prstGeom prst="rect">
            <a:avLst/>
          </a:prstGeom>
          <a:noFill/>
        </p:spPr>
        <p:txBody>
          <a:bodyPr wrap="square">
            <a:spAutoFit/>
          </a:bodyPr>
          <a:lstStyle/>
          <a:p>
            <a:pPr algn="ctr"/>
            <a:r>
              <a:rPr lang="en-US" b="1" i="0" dirty="0">
                <a:solidFill>
                  <a:srgbClr val="003F87"/>
                </a:solidFill>
                <a:effectLst/>
                <a:latin typeface="Roboto Slab" pitchFamily="2" charset="0"/>
              </a:rPr>
              <a:t>Air Force</a:t>
            </a:r>
            <a:endParaRPr lang="en-US" b="1" dirty="0"/>
          </a:p>
        </p:txBody>
      </p:sp>
      <p:pic>
        <p:nvPicPr>
          <p:cNvPr id="2068" name="Picture 20">
            <a:extLst>
              <a:ext uri="{FF2B5EF4-FFF2-40B4-BE49-F238E27FC236}">
                <a16:creationId xmlns:a16="http://schemas.microsoft.com/office/drawing/2014/main" id="{6704B755-8F46-2F49-9225-14E7FFD02AD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75881" y="2988132"/>
            <a:ext cx="696918" cy="934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DD3A330-1D7B-164B-6A76-DAF5CFFFE60D}"/>
              </a:ext>
            </a:extLst>
          </p:cNvPr>
          <p:cNvSpPr txBox="1"/>
          <p:nvPr/>
        </p:nvSpPr>
        <p:spPr>
          <a:xfrm>
            <a:off x="2911038" y="4138257"/>
            <a:ext cx="2115519" cy="369332"/>
          </a:xfrm>
          <a:prstGeom prst="rect">
            <a:avLst/>
          </a:prstGeom>
          <a:noFill/>
        </p:spPr>
        <p:txBody>
          <a:bodyPr wrap="square">
            <a:spAutoFit/>
          </a:bodyPr>
          <a:lstStyle/>
          <a:p>
            <a:pPr algn="ctr"/>
            <a:r>
              <a:rPr lang="en-US" b="1" i="0" dirty="0">
                <a:solidFill>
                  <a:srgbClr val="003F87"/>
                </a:solidFill>
                <a:effectLst/>
                <a:latin typeface="Roboto Slab" pitchFamily="2" charset="0"/>
              </a:rPr>
              <a:t>Navy</a:t>
            </a:r>
            <a:endParaRPr lang="en-US" b="1" dirty="0"/>
          </a:p>
        </p:txBody>
      </p:sp>
      <p:sp>
        <p:nvSpPr>
          <p:cNvPr id="17" name="TextBox 16">
            <a:extLst>
              <a:ext uri="{FF2B5EF4-FFF2-40B4-BE49-F238E27FC236}">
                <a16:creationId xmlns:a16="http://schemas.microsoft.com/office/drawing/2014/main" id="{8132ADFE-CBE9-7D81-444B-BF9BF1352090}"/>
              </a:ext>
            </a:extLst>
          </p:cNvPr>
          <p:cNvSpPr txBox="1"/>
          <p:nvPr/>
        </p:nvSpPr>
        <p:spPr>
          <a:xfrm>
            <a:off x="2950960" y="4558101"/>
            <a:ext cx="2075598" cy="1292662"/>
          </a:xfrm>
          <a:prstGeom prst="rect">
            <a:avLst/>
          </a:prstGeom>
          <a:noFill/>
        </p:spPr>
        <p:txBody>
          <a:bodyPr wrap="square">
            <a:spAutoFit/>
          </a:bodyPr>
          <a:lstStyle/>
          <a:p>
            <a:r>
              <a:rPr lang="en-US" sz="1300" b="0" i="0" dirty="0">
                <a:solidFill>
                  <a:srgbClr val="515354"/>
                </a:solidFill>
                <a:effectLst/>
                <a:latin typeface="Roboto" panose="02000000000000000000" pitchFamily="2" charset="0"/>
              </a:rPr>
              <a:t>The Navy focuses on power projection from the sea, supporting fleet operations, and providing air superiority for carrier strike groups.</a:t>
            </a:r>
            <a:endParaRPr lang="en-US" sz="1300" dirty="0"/>
          </a:p>
        </p:txBody>
      </p:sp>
      <p:sp>
        <p:nvSpPr>
          <p:cNvPr id="19" name="TextBox 18">
            <a:extLst>
              <a:ext uri="{FF2B5EF4-FFF2-40B4-BE49-F238E27FC236}">
                <a16:creationId xmlns:a16="http://schemas.microsoft.com/office/drawing/2014/main" id="{ABABBA62-AACD-AA61-285C-C0264842EB0A}"/>
              </a:ext>
            </a:extLst>
          </p:cNvPr>
          <p:cNvSpPr txBox="1"/>
          <p:nvPr/>
        </p:nvSpPr>
        <p:spPr>
          <a:xfrm>
            <a:off x="2938432" y="6071529"/>
            <a:ext cx="2088126" cy="306131"/>
          </a:xfrm>
          <a:prstGeom prst="rect">
            <a:avLst/>
          </a:prstGeom>
          <a:noFill/>
        </p:spPr>
        <p:txBody>
          <a:bodyPr wrap="square">
            <a:spAutoFit/>
          </a:bodyPr>
          <a:lstStyle/>
          <a:p>
            <a:pPr algn="ctr"/>
            <a:r>
              <a:rPr lang="en-US" sz="1400" b="1" i="0" u="none" strike="noStrike" dirty="0">
                <a:solidFill>
                  <a:srgbClr val="067EEB"/>
                </a:solidFill>
                <a:effectLst/>
                <a:latin typeface="Roboto Slab" pitchFamily="2" charset="0"/>
                <a:hlinkClick r:id="rId3"/>
              </a:rPr>
              <a:t>Navy Video</a:t>
            </a:r>
            <a:endParaRPr lang="en-US" sz="1400" dirty="0"/>
          </a:p>
        </p:txBody>
      </p:sp>
      <p:pic>
        <p:nvPicPr>
          <p:cNvPr id="20" name="Picture 2">
            <a:extLst>
              <a:ext uri="{FF2B5EF4-FFF2-40B4-BE49-F238E27FC236}">
                <a16:creationId xmlns:a16="http://schemas.microsoft.com/office/drawing/2014/main" id="{4E025AED-97B8-D1A0-1704-DB9CEE294B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9940" y="1783079"/>
            <a:ext cx="1828800" cy="10314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9C3FCE5-D541-CC15-EA90-9B0F8D35061D}"/>
              </a:ext>
            </a:extLst>
          </p:cNvPr>
          <p:cNvSpPr txBox="1"/>
          <p:nvPr/>
        </p:nvSpPr>
        <p:spPr>
          <a:xfrm>
            <a:off x="5136801" y="4138257"/>
            <a:ext cx="2199152" cy="369332"/>
          </a:xfrm>
          <a:prstGeom prst="rect">
            <a:avLst/>
          </a:prstGeom>
          <a:noFill/>
        </p:spPr>
        <p:txBody>
          <a:bodyPr wrap="square">
            <a:spAutoFit/>
          </a:bodyPr>
          <a:lstStyle/>
          <a:p>
            <a:pPr algn="ctr"/>
            <a:r>
              <a:rPr lang="en-US" b="1" i="0" dirty="0">
                <a:solidFill>
                  <a:srgbClr val="003F87"/>
                </a:solidFill>
                <a:effectLst/>
                <a:latin typeface="Roboto Slab" pitchFamily="2" charset="0"/>
              </a:rPr>
              <a:t>Army</a:t>
            </a:r>
            <a:endParaRPr lang="en-US" b="1" dirty="0"/>
          </a:p>
        </p:txBody>
      </p:sp>
      <p:sp>
        <p:nvSpPr>
          <p:cNvPr id="22" name="TextBox 21">
            <a:extLst>
              <a:ext uri="{FF2B5EF4-FFF2-40B4-BE49-F238E27FC236}">
                <a16:creationId xmlns:a16="http://schemas.microsoft.com/office/drawing/2014/main" id="{044AD104-B2C2-DACA-1A04-EA7F02F10798}"/>
              </a:ext>
            </a:extLst>
          </p:cNvPr>
          <p:cNvSpPr txBox="1"/>
          <p:nvPr/>
        </p:nvSpPr>
        <p:spPr>
          <a:xfrm>
            <a:off x="7370184" y="4138257"/>
            <a:ext cx="2147107" cy="369332"/>
          </a:xfrm>
          <a:prstGeom prst="rect">
            <a:avLst/>
          </a:prstGeom>
          <a:noFill/>
        </p:spPr>
        <p:txBody>
          <a:bodyPr wrap="square">
            <a:spAutoFit/>
          </a:bodyPr>
          <a:lstStyle/>
          <a:p>
            <a:pPr algn="ctr"/>
            <a:r>
              <a:rPr lang="en-US" b="1" i="0" dirty="0">
                <a:solidFill>
                  <a:srgbClr val="003F87"/>
                </a:solidFill>
                <a:effectLst/>
                <a:latin typeface="Roboto Slab" pitchFamily="2" charset="0"/>
              </a:rPr>
              <a:t>Marines</a:t>
            </a:r>
            <a:endParaRPr lang="en-US" b="1" dirty="0"/>
          </a:p>
        </p:txBody>
      </p:sp>
      <p:sp>
        <p:nvSpPr>
          <p:cNvPr id="23" name="TextBox 22">
            <a:extLst>
              <a:ext uri="{FF2B5EF4-FFF2-40B4-BE49-F238E27FC236}">
                <a16:creationId xmlns:a16="http://schemas.microsoft.com/office/drawing/2014/main" id="{7CF73E86-98DF-7A42-7BCE-C2823C609906}"/>
              </a:ext>
            </a:extLst>
          </p:cNvPr>
          <p:cNvSpPr txBox="1"/>
          <p:nvPr/>
        </p:nvSpPr>
        <p:spPr>
          <a:xfrm>
            <a:off x="9667562" y="4138257"/>
            <a:ext cx="2143384" cy="369332"/>
          </a:xfrm>
          <a:prstGeom prst="rect">
            <a:avLst/>
          </a:prstGeom>
          <a:noFill/>
        </p:spPr>
        <p:txBody>
          <a:bodyPr wrap="square">
            <a:spAutoFit/>
          </a:bodyPr>
          <a:lstStyle/>
          <a:p>
            <a:pPr algn="ctr"/>
            <a:r>
              <a:rPr lang="en-US" b="1" i="0" dirty="0">
                <a:solidFill>
                  <a:srgbClr val="003F87"/>
                </a:solidFill>
                <a:effectLst/>
                <a:latin typeface="Roboto Slab" pitchFamily="2" charset="0"/>
              </a:rPr>
              <a:t>Coast Guard</a:t>
            </a:r>
            <a:endParaRPr lang="en-US" b="1" dirty="0"/>
          </a:p>
        </p:txBody>
      </p:sp>
      <p:pic>
        <p:nvPicPr>
          <p:cNvPr id="24" name="Picture 4">
            <a:extLst>
              <a:ext uri="{FF2B5EF4-FFF2-40B4-BE49-F238E27FC236}">
                <a16:creationId xmlns:a16="http://schemas.microsoft.com/office/drawing/2014/main" id="{89AFDAB0-0F70-FECA-F9B2-378E80B640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82751" y="1783079"/>
            <a:ext cx="1828800" cy="103144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CFD38E9-BAE9-03AC-1AE2-F00BE35CE4B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24855" y="1783079"/>
            <a:ext cx="1828800" cy="10314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216DAF4E-8E77-3729-0D2F-A6FD9568D202}"/>
              </a:ext>
            </a:extLst>
          </p:cNvPr>
          <p:cNvSpPr txBox="1"/>
          <p:nvPr/>
        </p:nvSpPr>
        <p:spPr>
          <a:xfrm>
            <a:off x="5152648" y="4558101"/>
            <a:ext cx="2179582" cy="1092607"/>
          </a:xfrm>
          <a:prstGeom prst="rect">
            <a:avLst/>
          </a:prstGeom>
          <a:noFill/>
        </p:spPr>
        <p:txBody>
          <a:bodyPr wrap="square">
            <a:spAutoFit/>
          </a:bodyPr>
          <a:lstStyle/>
          <a:p>
            <a:r>
              <a:rPr lang="en-US" sz="1300" b="0" i="0" dirty="0">
                <a:solidFill>
                  <a:srgbClr val="515354"/>
                </a:solidFill>
                <a:effectLst/>
                <a:latin typeface="Roboto" panose="02000000000000000000" pitchFamily="2" charset="0"/>
              </a:rPr>
              <a:t>The US Army Tactical aviation group supports ground forces – including transport, reconnaissance, and attack operations.</a:t>
            </a:r>
            <a:endParaRPr lang="en-US" sz="1300" dirty="0"/>
          </a:p>
        </p:txBody>
      </p:sp>
      <p:sp>
        <p:nvSpPr>
          <p:cNvPr id="28" name="TextBox 27">
            <a:extLst>
              <a:ext uri="{FF2B5EF4-FFF2-40B4-BE49-F238E27FC236}">
                <a16:creationId xmlns:a16="http://schemas.microsoft.com/office/drawing/2014/main" id="{D060A5FA-9078-04CA-B824-43698313A380}"/>
              </a:ext>
            </a:extLst>
          </p:cNvPr>
          <p:cNvSpPr txBox="1"/>
          <p:nvPr/>
        </p:nvSpPr>
        <p:spPr>
          <a:xfrm>
            <a:off x="5258898" y="6071529"/>
            <a:ext cx="1970783" cy="307777"/>
          </a:xfrm>
          <a:prstGeom prst="rect">
            <a:avLst/>
          </a:prstGeom>
          <a:noFill/>
        </p:spPr>
        <p:txBody>
          <a:bodyPr wrap="square">
            <a:spAutoFit/>
          </a:bodyPr>
          <a:lstStyle/>
          <a:p>
            <a:pPr algn="ctr"/>
            <a:r>
              <a:rPr lang="en-US" sz="1400" b="1" i="0" u="none" strike="noStrike" dirty="0">
                <a:solidFill>
                  <a:srgbClr val="067EEB"/>
                </a:solidFill>
                <a:effectLst/>
                <a:latin typeface="Roboto Slab" pitchFamily="2" charset="0"/>
                <a:hlinkClick r:id="rId15"/>
              </a:rPr>
              <a:t>Army Video</a:t>
            </a:r>
            <a:endParaRPr lang="en-US" sz="1400" dirty="0"/>
          </a:p>
        </p:txBody>
      </p:sp>
      <p:sp>
        <p:nvSpPr>
          <p:cNvPr id="30" name="TextBox 29">
            <a:extLst>
              <a:ext uri="{FF2B5EF4-FFF2-40B4-BE49-F238E27FC236}">
                <a16:creationId xmlns:a16="http://schemas.microsoft.com/office/drawing/2014/main" id="{BE0A99C0-2330-FE5F-87A0-D5B307E0831D}"/>
              </a:ext>
            </a:extLst>
          </p:cNvPr>
          <p:cNvSpPr txBox="1"/>
          <p:nvPr/>
        </p:nvSpPr>
        <p:spPr>
          <a:xfrm>
            <a:off x="7446303" y="4558101"/>
            <a:ext cx="2107188" cy="1092607"/>
          </a:xfrm>
          <a:prstGeom prst="rect">
            <a:avLst/>
          </a:prstGeom>
          <a:noFill/>
        </p:spPr>
        <p:txBody>
          <a:bodyPr wrap="square">
            <a:spAutoFit/>
          </a:bodyPr>
          <a:lstStyle/>
          <a:p>
            <a:r>
              <a:rPr lang="en-US" sz="1300" b="0" i="0" dirty="0">
                <a:solidFill>
                  <a:srgbClr val="515354"/>
                </a:solidFill>
                <a:effectLst/>
                <a:latin typeface="Roboto" panose="02000000000000000000" pitchFamily="2" charset="0"/>
              </a:rPr>
              <a:t>The Marines use aviation to provide close air support for ground forces, expeditionary operations, and amphibious warfare.</a:t>
            </a:r>
            <a:endParaRPr lang="en-US" sz="1300" dirty="0"/>
          </a:p>
        </p:txBody>
      </p:sp>
      <p:sp>
        <p:nvSpPr>
          <p:cNvPr id="32" name="TextBox 31">
            <a:extLst>
              <a:ext uri="{FF2B5EF4-FFF2-40B4-BE49-F238E27FC236}">
                <a16:creationId xmlns:a16="http://schemas.microsoft.com/office/drawing/2014/main" id="{5DDF4D36-A73C-B05D-2F6A-B8EE937C5BEB}"/>
              </a:ext>
            </a:extLst>
          </p:cNvPr>
          <p:cNvSpPr txBox="1"/>
          <p:nvPr/>
        </p:nvSpPr>
        <p:spPr>
          <a:xfrm>
            <a:off x="7332231" y="6071529"/>
            <a:ext cx="2221260" cy="307777"/>
          </a:xfrm>
          <a:prstGeom prst="rect">
            <a:avLst/>
          </a:prstGeom>
          <a:noFill/>
        </p:spPr>
        <p:txBody>
          <a:bodyPr wrap="square">
            <a:spAutoFit/>
          </a:bodyPr>
          <a:lstStyle/>
          <a:p>
            <a:pPr algn="ctr"/>
            <a:r>
              <a:rPr lang="en-US" sz="1400" b="1" i="0" u="none" strike="noStrike" dirty="0">
                <a:solidFill>
                  <a:srgbClr val="067EEB"/>
                </a:solidFill>
                <a:effectLst/>
                <a:latin typeface="Roboto Slab" pitchFamily="2" charset="0"/>
                <a:hlinkClick r:id="rId16"/>
              </a:rPr>
              <a:t>Marines Video</a:t>
            </a:r>
            <a:endParaRPr lang="en-US" sz="1400" dirty="0"/>
          </a:p>
        </p:txBody>
      </p:sp>
      <p:sp>
        <p:nvSpPr>
          <p:cNvPr id="34" name="TextBox 33">
            <a:extLst>
              <a:ext uri="{FF2B5EF4-FFF2-40B4-BE49-F238E27FC236}">
                <a16:creationId xmlns:a16="http://schemas.microsoft.com/office/drawing/2014/main" id="{3ED7D7C6-703A-5149-8B1F-8ED8246EAA0B}"/>
              </a:ext>
            </a:extLst>
          </p:cNvPr>
          <p:cNvSpPr txBox="1"/>
          <p:nvPr/>
        </p:nvSpPr>
        <p:spPr>
          <a:xfrm>
            <a:off x="9667562" y="4558101"/>
            <a:ext cx="2143385" cy="1292662"/>
          </a:xfrm>
          <a:prstGeom prst="rect">
            <a:avLst/>
          </a:prstGeom>
          <a:noFill/>
        </p:spPr>
        <p:txBody>
          <a:bodyPr wrap="square">
            <a:spAutoFit/>
          </a:bodyPr>
          <a:lstStyle/>
          <a:p>
            <a:r>
              <a:rPr lang="en-US" sz="1300" b="0" i="0" dirty="0">
                <a:solidFill>
                  <a:srgbClr val="515354"/>
                </a:solidFill>
                <a:effectLst/>
                <a:latin typeface="Roboto" panose="02000000000000000000" pitchFamily="2" charset="0"/>
              </a:rPr>
              <a:t>The Coast Guard is focused on search and rescue (SAR), law enforcement, environmental protection, and maritime security.</a:t>
            </a:r>
            <a:endParaRPr lang="en-US" sz="1300" dirty="0"/>
          </a:p>
        </p:txBody>
      </p:sp>
      <p:sp>
        <p:nvSpPr>
          <p:cNvPr id="36" name="TextBox 35">
            <a:extLst>
              <a:ext uri="{FF2B5EF4-FFF2-40B4-BE49-F238E27FC236}">
                <a16:creationId xmlns:a16="http://schemas.microsoft.com/office/drawing/2014/main" id="{306CB509-715A-EB9D-7524-90A741EB7F25}"/>
              </a:ext>
            </a:extLst>
          </p:cNvPr>
          <p:cNvSpPr txBox="1"/>
          <p:nvPr/>
        </p:nvSpPr>
        <p:spPr>
          <a:xfrm>
            <a:off x="9667562" y="6071529"/>
            <a:ext cx="2143385" cy="307777"/>
          </a:xfrm>
          <a:prstGeom prst="rect">
            <a:avLst/>
          </a:prstGeom>
          <a:noFill/>
        </p:spPr>
        <p:txBody>
          <a:bodyPr wrap="square">
            <a:spAutoFit/>
          </a:bodyPr>
          <a:lstStyle/>
          <a:p>
            <a:pPr algn="ctr"/>
            <a:r>
              <a:rPr lang="en-US" sz="1400" b="1" i="0" u="none" strike="noStrike" dirty="0">
                <a:solidFill>
                  <a:srgbClr val="067EEB"/>
                </a:solidFill>
                <a:effectLst/>
                <a:latin typeface="Roboto Slab" pitchFamily="2" charset="0"/>
                <a:hlinkClick r:id="rId17"/>
              </a:rPr>
              <a:t>Coast Guard Video</a:t>
            </a:r>
            <a:endParaRPr lang="en-US" sz="1400" dirty="0"/>
          </a:p>
        </p:txBody>
      </p:sp>
    </p:spTree>
    <p:extLst>
      <p:ext uri="{BB962C8B-B14F-4D97-AF65-F5344CB8AC3E}">
        <p14:creationId xmlns:p14="http://schemas.microsoft.com/office/powerpoint/2010/main" val="31372166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5F0A0-89B4-0A0D-039B-95AD725F1E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E61BF-ACB9-D96E-04B7-37B3F17FFC97}"/>
              </a:ext>
            </a:extLst>
          </p:cNvPr>
          <p:cNvSpPr>
            <a:spLocks noGrp="1"/>
          </p:cNvSpPr>
          <p:nvPr>
            <p:ph type="title"/>
          </p:nvPr>
        </p:nvSpPr>
        <p:spPr>
          <a:xfrm>
            <a:off x="838200" y="365125"/>
            <a:ext cx="10515600" cy="1325563"/>
          </a:xfrm>
        </p:spPr>
        <p:txBody>
          <a:bodyPr/>
          <a:lstStyle/>
          <a:p>
            <a:r>
              <a:rPr lang="en-US" sz="4400" b="1" dirty="0"/>
              <a:t>4. Airport Operations</a:t>
            </a:r>
            <a:endParaRPr lang="en-US" dirty="0"/>
          </a:p>
        </p:txBody>
      </p:sp>
      <p:sp>
        <p:nvSpPr>
          <p:cNvPr id="5" name="Google Shape;102;p20">
            <a:extLst>
              <a:ext uri="{FF2B5EF4-FFF2-40B4-BE49-F238E27FC236}">
                <a16:creationId xmlns:a16="http://schemas.microsoft.com/office/drawing/2014/main" id="{FD532E1D-4613-D44D-4CB0-CB8C22F6B770}"/>
              </a:ext>
            </a:extLst>
          </p:cNvPr>
          <p:cNvSpPr txBox="1">
            <a:spLocks/>
          </p:cNvSpPr>
          <p:nvPr/>
        </p:nvSpPr>
        <p:spPr>
          <a:xfrm>
            <a:off x="838200" y="1489130"/>
            <a:ext cx="10682262" cy="439192"/>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Do ONE of the following:</a:t>
            </a:r>
          </a:p>
        </p:txBody>
      </p:sp>
      <p:sp>
        <p:nvSpPr>
          <p:cNvPr id="4" name="Google Shape;102;p20">
            <a:extLst>
              <a:ext uri="{FF2B5EF4-FFF2-40B4-BE49-F238E27FC236}">
                <a16:creationId xmlns:a16="http://schemas.microsoft.com/office/drawing/2014/main" id="{65A3F047-3389-28E7-00E3-10A7A6897AB0}"/>
              </a:ext>
            </a:extLst>
          </p:cNvPr>
          <p:cNvSpPr txBox="1">
            <a:spLocks/>
          </p:cNvSpPr>
          <p:nvPr/>
        </p:nvSpPr>
        <p:spPr>
          <a:xfrm>
            <a:off x="878402" y="2006169"/>
            <a:ext cx="10351850"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  </a:t>
            </a:r>
            <a:r>
              <a:rPr lang="en-US" sz="2000" dirty="0">
                <a:cs typeface="Arial" panose="020B0604020202020204" pitchFamily="34" charset="0"/>
              </a:rPr>
              <a:t>Visit an aviation museum or attend an air show.</a:t>
            </a:r>
            <a:endParaRPr lang="en-US" sz="2000" b="1" dirty="0"/>
          </a:p>
        </p:txBody>
      </p:sp>
      <p:pic>
        <p:nvPicPr>
          <p:cNvPr id="8" name="Picture 7" descr="A group of people walking around a museum&#10;&#10;AI-generated content may be incorrect.">
            <a:extLst>
              <a:ext uri="{FF2B5EF4-FFF2-40B4-BE49-F238E27FC236}">
                <a16:creationId xmlns:a16="http://schemas.microsoft.com/office/drawing/2014/main" id="{FDC6BBAA-8DE9-1C63-24A5-310511BF7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324" y="2572160"/>
            <a:ext cx="5126779" cy="3845084"/>
          </a:xfrm>
          <a:prstGeom prst="rect">
            <a:avLst/>
          </a:prstGeom>
        </p:spPr>
      </p:pic>
      <p:pic>
        <p:nvPicPr>
          <p:cNvPr id="10" name="Picture 9" descr="A group of people in a building with airplanes&#10;&#10;AI-generated content may be incorrect.">
            <a:extLst>
              <a:ext uri="{FF2B5EF4-FFF2-40B4-BE49-F238E27FC236}">
                <a16:creationId xmlns:a16="http://schemas.microsoft.com/office/drawing/2014/main" id="{794A8CFD-E914-2AC7-405A-7800AA1395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48" y="2572161"/>
            <a:ext cx="5126780" cy="3845085"/>
          </a:xfrm>
          <a:prstGeom prst="rect">
            <a:avLst/>
          </a:prstGeom>
        </p:spPr>
      </p:pic>
    </p:spTree>
    <p:extLst>
      <p:ext uri="{BB962C8B-B14F-4D97-AF65-F5344CB8AC3E}">
        <p14:creationId xmlns:p14="http://schemas.microsoft.com/office/powerpoint/2010/main" val="350712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4B1A6-DB0E-6FC5-42B9-F2A285A5D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76562-AC12-3B6A-DA09-42D8992867F3}"/>
              </a:ext>
            </a:extLst>
          </p:cNvPr>
          <p:cNvSpPr>
            <a:spLocks noGrp="1"/>
          </p:cNvSpPr>
          <p:nvPr>
            <p:ph type="title"/>
          </p:nvPr>
        </p:nvSpPr>
        <p:spPr/>
        <p:txBody>
          <a:bodyPr/>
          <a:lstStyle/>
          <a:p>
            <a:r>
              <a:rPr lang="en-US" dirty="0"/>
              <a:t>Aviation Merit Badge:  Requirements</a:t>
            </a:r>
          </a:p>
        </p:txBody>
      </p:sp>
      <p:sp>
        <p:nvSpPr>
          <p:cNvPr id="3" name="Content Placeholder 2">
            <a:extLst>
              <a:ext uri="{FF2B5EF4-FFF2-40B4-BE49-F238E27FC236}">
                <a16:creationId xmlns:a16="http://schemas.microsoft.com/office/drawing/2014/main" id="{E5CA90E1-2F1F-FE3F-3D0F-4DA67C24A8A2}"/>
              </a:ext>
            </a:extLst>
          </p:cNvPr>
          <p:cNvSpPr>
            <a:spLocks noGrp="1"/>
          </p:cNvSpPr>
          <p:nvPr>
            <p:ph idx="1"/>
          </p:nvPr>
        </p:nvSpPr>
        <p:spPr/>
        <p:txBody>
          <a:bodyPr/>
          <a:lstStyle/>
          <a:p>
            <a:pPr marL="457200" lvl="0" indent="-457200" algn="l" rtl="0">
              <a:lnSpc>
                <a:spcPct val="200000"/>
              </a:lnSpc>
              <a:spcBef>
                <a:spcPts val="0"/>
              </a:spcBef>
              <a:spcAft>
                <a:spcPts val="0"/>
              </a:spcAft>
              <a:buFont typeface="+mj-lt"/>
              <a:buAutoNum type="arabicPeriod"/>
            </a:pPr>
            <a:r>
              <a:rPr lang="en-US" sz="2800" dirty="0"/>
              <a:t>Aviation Basics &amp; Mechanics of Flight</a:t>
            </a:r>
          </a:p>
          <a:p>
            <a:pPr marL="457200" lvl="0" indent="-457200" algn="l" rtl="0">
              <a:lnSpc>
                <a:spcPct val="200000"/>
              </a:lnSpc>
              <a:spcBef>
                <a:spcPts val="0"/>
              </a:spcBef>
              <a:spcAft>
                <a:spcPts val="0"/>
              </a:spcAft>
              <a:buFont typeface="+mj-lt"/>
              <a:buAutoNum type="arabicPeriod"/>
            </a:pPr>
            <a:r>
              <a:rPr lang="en-US" sz="2800" dirty="0"/>
              <a:t>Principles of Flight</a:t>
            </a:r>
          </a:p>
          <a:p>
            <a:pPr marL="457200" lvl="0" indent="-457200" algn="l" rtl="0">
              <a:lnSpc>
                <a:spcPct val="200000"/>
              </a:lnSpc>
              <a:spcBef>
                <a:spcPts val="0"/>
              </a:spcBef>
              <a:spcAft>
                <a:spcPts val="0"/>
              </a:spcAft>
              <a:buFont typeface="+mj-lt"/>
              <a:buAutoNum type="arabicPeriod"/>
            </a:pPr>
            <a:r>
              <a:rPr lang="en-US" sz="2800" dirty="0"/>
              <a:t>Flight Operations</a:t>
            </a:r>
          </a:p>
          <a:p>
            <a:pPr marL="457200" lvl="0" indent="-457200" algn="l" rtl="0">
              <a:lnSpc>
                <a:spcPct val="200000"/>
              </a:lnSpc>
              <a:spcBef>
                <a:spcPts val="0"/>
              </a:spcBef>
              <a:spcAft>
                <a:spcPts val="0"/>
              </a:spcAft>
              <a:buFont typeface="+mj-lt"/>
              <a:buAutoNum type="arabicPeriod"/>
            </a:pPr>
            <a:r>
              <a:rPr lang="en-US" sz="2800" dirty="0"/>
              <a:t>Airport Operations</a:t>
            </a:r>
          </a:p>
          <a:p>
            <a:pPr marL="457200" lvl="0" indent="-457200" algn="l" rtl="0">
              <a:lnSpc>
                <a:spcPct val="200000"/>
              </a:lnSpc>
              <a:spcBef>
                <a:spcPts val="0"/>
              </a:spcBef>
              <a:spcAft>
                <a:spcPts val="0"/>
              </a:spcAft>
              <a:buFont typeface="+mj-lt"/>
              <a:buAutoNum type="arabicPeriod"/>
            </a:pPr>
            <a:r>
              <a:rPr lang="en-US" sz="2800" b="1" dirty="0"/>
              <a:t>Personal &amp; Professional Aviation Opportunities</a:t>
            </a:r>
            <a:endParaRPr lang="en-US" b="1" dirty="0"/>
          </a:p>
        </p:txBody>
      </p:sp>
      <p:pic>
        <p:nvPicPr>
          <p:cNvPr id="4" name="Picture 2" descr="Aviation Merit Badge | Boy Scouts of ...">
            <a:extLst>
              <a:ext uri="{FF2B5EF4-FFF2-40B4-BE49-F238E27FC236}">
                <a16:creationId xmlns:a16="http://schemas.microsoft.com/office/drawing/2014/main" id="{6AA7936F-9D86-09FD-3A13-0CB3C7583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681" y="282552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386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2B1CE-24A4-5F83-2169-BC7396A95F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D4C40-E0FF-90BB-6A05-99685F155E65}"/>
              </a:ext>
            </a:extLst>
          </p:cNvPr>
          <p:cNvSpPr>
            <a:spLocks noGrp="1"/>
          </p:cNvSpPr>
          <p:nvPr>
            <p:ph type="title"/>
          </p:nvPr>
        </p:nvSpPr>
        <p:spPr>
          <a:xfrm>
            <a:off x="838200" y="365125"/>
            <a:ext cx="10515600" cy="1325563"/>
          </a:xfrm>
        </p:spPr>
        <p:txBody>
          <a:bodyPr/>
          <a:lstStyle/>
          <a:p>
            <a:r>
              <a:rPr lang="en-US" sz="4400" b="1" dirty="0"/>
              <a:t>5. Personal &amp; Professional Opportunities</a:t>
            </a:r>
            <a:endParaRPr lang="en-US" dirty="0"/>
          </a:p>
        </p:txBody>
      </p:sp>
      <p:sp>
        <p:nvSpPr>
          <p:cNvPr id="4" name="Google Shape;102;p20">
            <a:extLst>
              <a:ext uri="{FF2B5EF4-FFF2-40B4-BE49-F238E27FC236}">
                <a16:creationId xmlns:a16="http://schemas.microsoft.com/office/drawing/2014/main" id="{4CF16B43-A84B-0851-B8BF-643728E32D04}"/>
              </a:ext>
            </a:extLst>
          </p:cNvPr>
          <p:cNvSpPr txBox="1">
            <a:spLocks/>
          </p:cNvSpPr>
          <p:nvPr/>
        </p:nvSpPr>
        <p:spPr>
          <a:xfrm>
            <a:off x="885329" y="1417350"/>
            <a:ext cx="109741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a.  </a:t>
            </a:r>
            <a:r>
              <a:rPr lang="en-US" sz="2000" dirty="0">
                <a:cs typeface="Arial" panose="020B0604020202020204" pitchFamily="34" charset="0"/>
              </a:rPr>
              <a:t>Explain the following:  student pilot, recreational pilot, remote pilot, and private pilot certificates</a:t>
            </a:r>
            <a:endParaRPr lang="en-US" sz="2000" b="1" dirty="0"/>
          </a:p>
        </p:txBody>
      </p:sp>
      <p:sp>
        <p:nvSpPr>
          <p:cNvPr id="13" name="TextBox 12">
            <a:extLst>
              <a:ext uri="{FF2B5EF4-FFF2-40B4-BE49-F238E27FC236}">
                <a16:creationId xmlns:a16="http://schemas.microsoft.com/office/drawing/2014/main" id="{EF393B1E-048B-F947-79A3-30E0EE0B659F}"/>
              </a:ext>
            </a:extLst>
          </p:cNvPr>
          <p:cNvSpPr txBox="1"/>
          <p:nvPr/>
        </p:nvSpPr>
        <p:spPr>
          <a:xfrm>
            <a:off x="9838873" y="3105834"/>
            <a:ext cx="2032000" cy="646331"/>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3"/>
              </a:rPr>
              <a:t>Become a </a:t>
            </a:r>
          </a:p>
          <a:p>
            <a:pPr algn="ctr"/>
            <a:r>
              <a:rPr lang="en-US" b="1" dirty="0">
                <a:latin typeface="Arial" panose="020B0604020202020204" pitchFamily="34" charset="0"/>
                <a:cs typeface="Arial" panose="020B0604020202020204" pitchFamily="34" charset="0"/>
                <a:hlinkClick r:id="rId3"/>
              </a:rPr>
              <a:t>Pilot</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6CB9D55-68AD-69DE-5174-BF6682DDFC69}"/>
              </a:ext>
            </a:extLst>
          </p:cNvPr>
          <p:cNvSpPr txBox="1"/>
          <p:nvPr/>
        </p:nvSpPr>
        <p:spPr>
          <a:xfrm>
            <a:off x="9925489" y="4356829"/>
            <a:ext cx="2032000" cy="646331"/>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4"/>
              </a:rPr>
              <a:t>Remote / Drone</a:t>
            </a:r>
          </a:p>
          <a:p>
            <a:pPr algn="ctr"/>
            <a:r>
              <a:rPr lang="en-US" b="1" dirty="0">
                <a:latin typeface="Arial" panose="020B0604020202020204" pitchFamily="34" charset="0"/>
                <a:cs typeface="Arial" panose="020B0604020202020204" pitchFamily="34" charset="0"/>
                <a:hlinkClick r:id="rId4"/>
              </a:rPr>
              <a:t>Pilot</a:t>
            </a:r>
            <a:endParaRPr lang="en-US" b="1" dirty="0">
              <a:latin typeface="Arial" panose="020B0604020202020204" pitchFamily="34" charset="0"/>
              <a:cs typeface="Arial" panose="020B0604020202020204" pitchFamily="34" charset="0"/>
            </a:endParaRPr>
          </a:p>
        </p:txBody>
      </p:sp>
      <p:pic>
        <p:nvPicPr>
          <p:cNvPr id="7" name="Picture 6" descr="A close-up of a passport&#10;&#10;AI-generated content may be incorrect.">
            <a:extLst>
              <a:ext uri="{FF2B5EF4-FFF2-40B4-BE49-F238E27FC236}">
                <a16:creationId xmlns:a16="http://schemas.microsoft.com/office/drawing/2014/main" id="{8F7A1C8D-99F0-C9B2-F9EC-532F1404C2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9470" y="2623528"/>
            <a:ext cx="4699403" cy="3048000"/>
          </a:xfrm>
          <a:prstGeom prst="rect">
            <a:avLst/>
          </a:prstGeom>
        </p:spPr>
      </p:pic>
      <p:pic>
        <p:nvPicPr>
          <p:cNvPr id="9" name="Picture 8" descr="A yellow and blue towel on a carpet&#10;&#10;AI-generated content may be incorrect.">
            <a:extLst>
              <a:ext uri="{FF2B5EF4-FFF2-40B4-BE49-F238E27FC236}">
                <a16:creationId xmlns:a16="http://schemas.microsoft.com/office/drawing/2014/main" id="{7E69B369-9079-BC3C-584A-14001050F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35848" y="2493467"/>
            <a:ext cx="4410829" cy="3308122"/>
          </a:xfrm>
          <a:prstGeom prst="rect">
            <a:avLst/>
          </a:prstGeom>
        </p:spPr>
      </p:pic>
    </p:spTree>
    <p:extLst>
      <p:ext uri="{BB962C8B-B14F-4D97-AF65-F5344CB8AC3E}">
        <p14:creationId xmlns:p14="http://schemas.microsoft.com/office/powerpoint/2010/main" val="399365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17079-72B6-9781-1767-0ADC56CC0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7391CF-3041-0E4B-5B5D-2245E3CE8E51}"/>
              </a:ext>
            </a:extLst>
          </p:cNvPr>
          <p:cNvSpPr>
            <a:spLocks noGrp="1"/>
          </p:cNvSpPr>
          <p:nvPr>
            <p:ph type="title"/>
          </p:nvPr>
        </p:nvSpPr>
        <p:spPr>
          <a:xfrm>
            <a:off x="838200" y="365125"/>
            <a:ext cx="10515600" cy="1325563"/>
          </a:xfrm>
        </p:spPr>
        <p:txBody>
          <a:bodyPr/>
          <a:lstStyle/>
          <a:p>
            <a:r>
              <a:rPr lang="en-US" sz="4400" b="1" dirty="0"/>
              <a:t>5. Personal &amp; Professional Opportunities</a:t>
            </a:r>
            <a:endParaRPr lang="en-US" dirty="0"/>
          </a:p>
        </p:txBody>
      </p:sp>
      <p:sp>
        <p:nvSpPr>
          <p:cNvPr id="4" name="Google Shape;102;p20">
            <a:extLst>
              <a:ext uri="{FF2B5EF4-FFF2-40B4-BE49-F238E27FC236}">
                <a16:creationId xmlns:a16="http://schemas.microsoft.com/office/drawing/2014/main" id="{3C7B1728-9ECB-AA86-4801-BC4AB949DD8C}"/>
              </a:ext>
            </a:extLst>
          </p:cNvPr>
          <p:cNvSpPr txBox="1">
            <a:spLocks/>
          </p:cNvSpPr>
          <p:nvPr/>
        </p:nvSpPr>
        <p:spPr>
          <a:xfrm>
            <a:off x="885329" y="1417350"/>
            <a:ext cx="109741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b.  </a:t>
            </a:r>
            <a:r>
              <a:rPr lang="en-US" sz="2000" dirty="0">
                <a:cs typeface="Arial" panose="020B0604020202020204" pitchFamily="34" charset="0"/>
              </a:rPr>
              <a:t>Describe the benefits of the instrument rating.</a:t>
            </a:r>
            <a:endParaRPr lang="en-US" sz="2000" b="1" dirty="0"/>
          </a:p>
        </p:txBody>
      </p:sp>
      <p:sp>
        <p:nvSpPr>
          <p:cNvPr id="13" name="TextBox 12">
            <a:extLst>
              <a:ext uri="{FF2B5EF4-FFF2-40B4-BE49-F238E27FC236}">
                <a16:creationId xmlns:a16="http://schemas.microsoft.com/office/drawing/2014/main" id="{2AB3B1D1-FDA4-99D6-7E9F-5B012251E2AE}"/>
              </a:ext>
            </a:extLst>
          </p:cNvPr>
          <p:cNvSpPr txBox="1"/>
          <p:nvPr/>
        </p:nvSpPr>
        <p:spPr>
          <a:xfrm>
            <a:off x="9944608" y="3325608"/>
            <a:ext cx="2032000" cy="369332"/>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3"/>
              </a:rPr>
              <a:t>Video</a:t>
            </a:r>
            <a:endParaRPr lang="en-US" dirty="0">
              <a:latin typeface="Arial" panose="020B0604020202020204" pitchFamily="34" charset="0"/>
              <a:cs typeface="Arial" panose="020B0604020202020204" pitchFamily="34" charset="0"/>
            </a:endParaRPr>
          </a:p>
        </p:txBody>
      </p:sp>
      <p:pic>
        <p:nvPicPr>
          <p:cNvPr id="4098" name="Picture 2" descr="Approach and ILS Landing - FlyByWire Simulations Documentation">
            <a:extLst>
              <a:ext uri="{FF2B5EF4-FFF2-40B4-BE49-F238E27FC236}">
                <a16:creationId xmlns:a16="http://schemas.microsoft.com/office/drawing/2014/main" id="{295E5074-8688-5C31-5ADC-64E82B0D3C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387" y="2079811"/>
            <a:ext cx="8647644" cy="429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09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02136-4CC4-AEDD-6259-F2E8F8DBC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D1D85-7DFB-58BC-9FCA-4DA152F3465B}"/>
              </a:ext>
            </a:extLst>
          </p:cNvPr>
          <p:cNvSpPr>
            <a:spLocks noGrp="1"/>
          </p:cNvSpPr>
          <p:nvPr>
            <p:ph type="title"/>
          </p:nvPr>
        </p:nvSpPr>
        <p:spPr>
          <a:xfrm>
            <a:off x="838200" y="365125"/>
            <a:ext cx="10515600" cy="1325563"/>
          </a:xfrm>
        </p:spPr>
        <p:txBody>
          <a:bodyPr/>
          <a:lstStyle/>
          <a:p>
            <a:r>
              <a:rPr lang="en-US" sz="4400" b="1" dirty="0"/>
              <a:t>5. Personal &amp; Professional Opportunities</a:t>
            </a:r>
            <a:endParaRPr lang="en-US" dirty="0"/>
          </a:p>
        </p:txBody>
      </p:sp>
      <p:sp>
        <p:nvSpPr>
          <p:cNvPr id="4" name="Google Shape;102;p20">
            <a:extLst>
              <a:ext uri="{FF2B5EF4-FFF2-40B4-BE49-F238E27FC236}">
                <a16:creationId xmlns:a16="http://schemas.microsoft.com/office/drawing/2014/main" id="{E3CC9683-A5D1-61B0-18A7-CBCF09ECEE71}"/>
              </a:ext>
            </a:extLst>
          </p:cNvPr>
          <p:cNvSpPr txBox="1">
            <a:spLocks/>
          </p:cNvSpPr>
          <p:nvPr/>
        </p:nvSpPr>
        <p:spPr>
          <a:xfrm>
            <a:off x="885329" y="1417350"/>
            <a:ext cx="109741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c.  </a:t>
            </a:r>
            <a:r>
              <a:rPr lang="en-US" sz="2000" dirty="0">
                <a:cs typeface="Arial" panose="020B0604020202020204" pitchFamily="34" charset="0"/>
              </a:rPr>
              <a:t>Explain the following:  Commercial Pilot Certificate, Airline Transport Pilot Certificate, and Certified Flight Instructor.</a:t>
            </a:r>
            <a:endParaRPr lang="en-US" sz="2000" b="1" dirty="0"/>
          </a:p>
        </p:txBody>
      </p:sp>
      <p:pic>
        <p:nvPicPr>
          <p:cNvPr id="5122" name="Picture 2" descr="Aerial Advertising by Fly Sky Ads ...">
            <a:extLst>
              <a:ext uri="{FF2B5EF4-FFF2-40B4-BE49-F238E27FC236}">
                <a16:creationId xmlns:a16="http://schemas.microsoft.com/office/drawing/2014/main" id="{DC89BABE-6A00-ED5A-AFA2-2948DEA11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911" y="2443470"/>
            <a:ext cx="2886075" cy="1581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ilot Training ...">
            <a:extLst>
              <a:ext uri="{FF2B5EF4-FFF2-40B4-BE49-F238E27FC236}">
                <a16:creationId xmlns:a16="http://schemas.microsoft.com/office/drawing/2014/main" id="{5B412EC2-9501-C5AC-532F-E96BE28E90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5252" y="1945780"/>
            <a:ext cx="3459207" cy="23019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nroll in CFI Ground School at AMS Flight School">
            <a:extLst>
              <a:ext uri="{FF2B5EF4-FFF2-40B4-BE49-F238E27FC236}">
                <a16:creationId xmlns:a16="http://schemas.microsoft.com/office/drawing/2014/main" id="{1A500C2B-35C4-2905-A8FC-721F5F050F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9986" y="4636837"/>
            <a:ext cx="4059594" cy="2098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78861D-4986-F8E2-1707-12B297EAE17B}"/>
              </a:ext>
            </a:extLst>
          </p:cNvPr>
          <p:cNvSpPr txBox="1"/>
          <p:nvPr/>
        </p:nvSpPr>
        <p:spPr>
          <a:xfrm>
            <a:off x="1008872" y="4364008"/>
            <a:ext cx="2364144" cy="369332"/>
          </a:xfrm>
          <a:prstGeom prst="rect">
            <a:avLst/>
          </a:prstGeom>
          <a:noFill/>
        </p:spPr>
        <p:txBody>
          <a:bodyPr wrap="square">
            <a:spAutoFit/>
          </a:bodyPr>
          <a:lstStyle/>
          <a:p>
            <a:pPr algn="ctr"/>
            <a:r>
              <a:rPr lang="en-US" sz="1800" dirty="0">
                <a:cs typeface="Arial" panose="020B0604020202020204" pitchFamily="34" charset="0"/>
              </a:rPr>
              <a:t>Commercial Pilot</a:t>
            </a:r>
            <a:endParaRPr lang="en-US" dirty="0"/>
          </a:p>
        </p:txBody>
      </p:sp>
      <p:sp>
        <p:nvSpPr>
          <p:cNvPr id="6" name="TextBox 5">
            <a:extLst>
              <a:ext uri="{FF2B5EF4-FFF2-40B4-BE49-F238E27FC236}">
                <a16:creationId xmlns:a16="http://schemas.microsoft.com/office/drawing/2014/main" id="{11B7660A-8241-67E7-81C5-B129FE934D00}"/>
              </a:ext>
            </a:extLst>
          </p:cNvPr>
          <p:cNvSpPr txBox="1"/>
          <p:nvPr/>
        </p:nvSpPr>
        <p:spPr>
          <a:xfrm>
            <a:off x="8531150" y="2567164"/>
            <a:ext cx="2364144" cy="369332"/>
          </a:xfrm>
          <a:prstGeom prst="rect">
            <a:avLst/>
          </a:prstGeom>
          <a:noFill/>
        </p:spPr>
        <p:txBody>
          <a:bodyPr wrap="square">
            <a:spAutoFit/>
          </a:bodyPr>
          <a:lstStyle/>
          <a:p>
            <a:pPr algn="ctr"/>
            <a:r>
              <a:rPr lang="en-US" sz="1800" dirty="0">
                <a:cs typeface="Arial" panose="020B0604020202020204" pitchFamily="34" charset="0"/>
              </a:rPr>
              <a:t>ATP Pilot</a:t>
            </a:r>
            <a:endParaRPr lang="en-US" dirty="0"/>
          </a:p>
        </p:txBody>
      </p:sp>
      <p:sp>
        <p:nvSpPr>
          <p:cNvPr id="7" name="TextBox 6">
            <a:extLst>
              <a:ext uri="{FF2B5EF4-FFF2-40B4-BE49-F238E27FC236}">
                <a16:creationId xmlns:a16="http://schemas.microsoft.com/office/drawing/2014/main" id="{FD1E8F22-EA79-B454-CA99-628AD913B933}"/>
              </a:ext>
            </a:extLst>
          </p:cNvPr>
          <p:cNvSpPr txBox="1"/>
          <p:nvPr/>
        </p:nvSpPr>
        <p:spPr>
          <a:xfrm>
            <a:off x="8112265" y="5501576"/>
            <a:ext cx="1139037" cy="369332"/>
          </a:xfrm>
          <a:prstGeom prst="rect">
            <a:avLst/>
          </a:prstGeom>
          <a:noFill/>
        </p:spPr>
        <p:txBody>
          <a:bodyPr wrap="square">
            <a:spAutoFit/>
          </a:bodyPr>
          <a:lstStyle/>
          <a:p>
            <a:pPr algn="ctr"/>
            <a:r>
              <a:rPr lang="en-US" sz="1800" dirty="0">
                <a:cs typeface="Arial" panose="020B0604020202020204" pitchFamily="34" charset="0"/>
              </a:rPr>
              <a:t>CFI Pilot</a:t>
            </a:r>
            <a:endParaRPr lang="en-US" dirty="0"/>
          </a:p>
        </p:txBody>
      </p:sp>
    </p:spTree>
    <p:extLst>
      <p:ext uri="{BB962C8B-B14F-4D97-AF65-F5344CB8AC3E}">
        <p14:creationId xmlns:p14="http://schemas.microsoft.com/office/powerpoint/2010/main" val="59442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961D9-09F6-B875-536E-F5D4726F03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37359-3701-A011-4215-018B6CE9F91F}"/>
              </a:ext>
            </a:extLst>
          </p:cNvPr>
          <p:cNvSpPr>
            <a:spLocks noGrp="1"/>
          </p:cNvSpPr>
          <p:nvPr>
            <p:ph type="title"/>
          </p:nvPr>
        </p:nvSpPr>
        <p:spPr>
          <a:xfrm>
            <a:off x="838200" y="365125"/>
            <a:ext cx="10515600" cy="1325563"/>
          </a:xfrm>
        </p:spPr>
        <p:txBody>
          <a:bodyPr/>
          <a:lstStyle/>
          <a:p>
            <a:r>
              <a:rPr lang="en-US" sz="4400" b="1" dirty="0"/>
              <a:t>5. Personal &amp; Professional Opportunities</a:t>
            </a:r>
            <a:endParaRPr lang="en-US" dirty="0"/>
          </a:p>
        </p:txBody>
      </p:sp>
      <p:sp>
        <p:nvSpPr>
          <p:cNvPr id="4" name="Google Shape;102;p20">
            <a:extLst>
              <a:ext uri="{FF2B5EF4-FFF2-40B4-BE49-F238E27FC236}">
                <a16:creationId xmlns:a16="http://schemas.microsoft.com/office/drawing/2014/main" id="{2B7BC308-7BF7-31CF-0A19-E959E266787D}"/>
              </a:ext>
            </a:extLst>
          </p:cNvPr>
          <p:cNvSpPr txBox="1">
            <a:spLocks/>
          </p:cNvSpPr>
          <p:nvPr/>
        </p:nvSpPr>
        <p:spPr>
          <a:xfrm>
            <a:off x="885329" y="1417350"/>
            <a:ext cx="109741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  </a:t>
            </a:r>
            <a:r>
              <a:rPr lang="en-US" sz="2000" dirty="0">
                <a:cs typeface="Arial" panose="020B0604020202020204" pitchFamily="34" charset="0"/>
              </a:rPr>
              <a:t>Identify an Aviation Exploring post and/or Civil Air Patrol facility in your area.</a:t>
            </a:r>
            <a:endParaRPr lang="en-US" sz="2000" b="1" dirty="0"/>
          </a:p>
        </p:txBody>
      </p:sp>
      <p:pic>
        <p:nvPicPr>
          <p:cNvPr id="7170" name="Picture 2" descr="Aviation Exploring Post 2615">
            <a:extLst>
              <a:ext uri="{FF2B5EF4-FFF2-40B4-BE49-F238E27FC236}">
                <a16:creationId xmlns:a16="http://schemas.microsoft.com/office/drawing/2014/main" id="{DCD42532-46F0-C750-5098-06C24368E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766" y="199067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oy Scout Aviation">
            <a:extLst>
              <a:ext uri="{FF2B5EF4-FFF2-40B4-BE49-F238E27FC236}">
                <a16:creationId xmlns:a16="http://schemas.microsoft.com/office/drawing/2014/main" id="{0DBB0100-1739-8837-9D87-B78ABA661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529" y="4545214"/>
            <a:ext cx="289560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ivil Air Patrol Logo: History and Meaning">
            <a:extLst>
              <a:ext uri="{FF2B5EF4-FFF2-40B4-BE49-F238E27FC236}">
                <a16:creationId xmlns:a16="http://schemas.microsoft.com/office/drawing/2014/main" id="{99FE3E82-5710-377A-BDAC-346851B83D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093" y="2181820"/>
            <a:ext cx="29527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Join CAP | Civil Air Patrol National ...">
            <a:extLst>
              <a:ext uri="{FF2B5EF4-FFF2-40B4-BE49-F238E27FC236}">
                <a16:creationId xmlns:a16="http://schemas.microsoft.com/office/drawing/2014/main" id="{B544959B-2F8E-6C54-CEB8-9C8925A994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0781" y="4216002"/>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7F2E082-5814-6753-5F37-451F1127C2E5}"/>
              </a:ext>
            </a:extLst>
          </p:cNvPr>
          <p:cNvSpPr txBox="1"/>
          <p:nvPr/>
        </p:nvSpPr>
        <p:spPr>
          <a:xfrm>
            <a:off x="3665824" y="3290438"/>
            <a:ext cx="2032000" cy="923330"/>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7"/>
              </a:rPr>
              <a:t>Find</a:t>
            </a:r>
          </a:p>
          <a:p>
            <a:pPr algn="ctr"/>
            <a:r>
              <a:rPr lang="en-US" b="1" dirty="0">
                <a:latin typeface="Arial" panose="020B0604020202020204" pitchFamily="34" charset="0"/>
                <a:cs typeface="Arial" panose="020B0604020202020204" pitchFamily="34" charset="0"/>
                <a:hlinkClick r:id="rId7"/>
              </a:rPr>
              <a:t>A</a:t>
            </a:r>
          </a:p>
          <a:p>
            <a:pPr algn="ctr"/>
            <a:r>
              <a:rPr lang="en-US" b="1" dirty="0">
                <a:latin typeface="Arial" panose="020B0604020202020204" pitchFamily="34" charset="0"/>
                <a:cs typeface="Arial" panose="020B0604020202020204" pitchFamily="34" charset="0"/>
                <a:hlinkClick r:id="rId7"/>
              </a:rPr>
              <a:t>Post</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DE733DB-C759-6128-D7B8-A234D46777C0}"/>
              </a:ext>
            </a:extLst>
          </p:cNvPr>
          <p:cNvSpPr txBox="1"/>
          <p:nvPr/>
        </p:nvSpPr>
        <p:spPr>
          <a:xfrm>
            <a:off x="9161495" y="3290438"/>
            <a:ext cx="2032000" cy="923330"/>
          </a:xfrm>
          <a:prstGeom prst="rect">
            <a:avLst/>
          </a:prstGeom>
          <a:noFill/>
        </p:spPr>
        <p:txBody>
          <a:bodyPr wrap="square">
            <a:spAutoFit/>
          </a:bodyPr>
          <a:lstStyle/>
          <a:p>
            <a:pPr algn="ctr"/>
            <a:r>
              <a:rPr lang="en-US" b="1" dirty="0">
                <a:latin typeface="Arial" panose="020B0604020202020204" pitchFamily="34" charset="0"/>
                <a:cs typeface="Arial" panose="020B0604020202020204" pitchFamily="34" charset="0"/>
                <a:hlinkClick r:id="rId8"/>
              </a:rPr>
              <a:t>CAP</a:t>
            </a:r>
          </a:p>
          <a:p>
            <a:pPr algn="ctr"/>
            <a:r>
              <a:rPr lang="en-US" b="1" dirty="0">
                <a:latin typeface="Arial" panose="020B0604020202020204" pitchFamily="34" charset="0"/>
                <a:cs typeface="Arial" panose="020B0604020202020204" pitchFamily="34" charset="0"/>
                <a:hlinkClick r:id="rId8"/>
              </a:rPr>
              <a:t>Cadet</a:t>
            </a:r>
          </a:p>
          <a:p>
            <a:pPr algn="ctr"/>
            <a:r>
              <a:rPr lang="en-US" b="1" dirty="0">
                <a:latin typeface="Arial" panose="020B0604020202020204" pitchFamily="34" charset="0"/>
                <a:cs typeface="Arial" panose="020B0604020202020204" pitchFamily="34" charset="0"/>
                <a:hlinkClick r:id="rId8"/>
              </a:rPr>
              <a:t>Program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813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9BF98-E82C-C55D-78AB-7C3638EE7D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C2B43A-8ACA-27E8-5563-8DF11CA933F4}"/>
              </a:ext>
            </a:extLst>
          </p:cNvPr>
          <p:cNvSpPr>
            <a:spLocks noGrp="1"/>
          </p:cNvSpPr>
          <p:nvPr>
            <p:ph type="title"/>
          </p:nvPr>
        </p:nvSpPr>
        <p:spPr>
          <a:xfrm>
            <a:off x="838200" y="365125"/>
            <a:ext cx="10515600" cy="1325563"/>
          </a:xfrm>
        </p:spPr>
        <p:txBody>
          <a:bodyPr>
            <a:normAutofit/>
          </a:bodyPr>
          <a:lstStyle/>
          <a:p>
            <a:r>
              <a:rPr lang="en-US" sz="4400" b="1" dirty="0"/>
              <a:t>5. Personal &amp; Professional Opportunities</a:t>
            </a:r>
            <a:endParaRPr lang="en-US" dirty="0"/>
          </a:p>
        </p:txBody>
      </p:sp>
      <p:sp>
        <p:nvSpPr>
          <p:cNvPr id="4" name="Google Shape;102;p20">
            <a:extLst>
              <a:ext uri="{FF2B5EF4-FFF2-40B4-BE49-F238E27FC236}">
                <a16:creationId xmlns:a16="http://schemas.microsoft.com/office/drawing/2014/main" id="{E8A7B3A0-5BAD-38FE-E084-37F2993BE5A5}"/>
              </a:ext>
            </a:extLst>
          </p:cNvPr>
          <p:cNvSpPr txBox="1">
            <a:spLocks/>
          </p:cNvSpPr>
          <p:nvPr/>
        </p:nvSpPr>
        <p:spPr>
          <a:xfrm>
            <a:off x="885329" y="1417350"/>
            <a:ext cx="10974162" cy="76447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e.  </a:t>
            </a:r>
            <a:r>
              <a:rPr lang="en-US" sz="2000" dirty="0">
                <a:cs typeface="Arial" panose="020B0604020202020204" pitchFamily="34" charset="0"/>
              </a:rPr>
              <a:t>Identify three career opportunities in Aviation.</a:t>
            </a:r>
            <a:endParaRPr lang="en-US" sz="2000" b="1" dirty="0"/>
          </a:p>
        </p:txBody>
      </p:sp>
      <p:sp>
        <p:nvSpPr>
          <p:cNvPr id="10" name="TextBox 9">
            <a:extLst>
              <a:ext uri="{FF2B5EF4-FFF2-40B4-BE49-F238E27FC236}">
                <a16:creationId xmlns:a16="http://schemas.microsoft.com/office/drawing/2014/main" id="{BF91FA20-8B70-B30C-0336-3DAF0F5C1537}"/>
              </a:ext>
            </a:extLst>
          </p:cNvPr>
          <p:cNvSpPr txBox="1"/>
          <p:nvPr/>
        </p:nvSpPr>
        <p:spPr>
          <a:xfrm>
            <a:off x="4289808" y="6180864"/>
            <a:ext cx="3612383" cy="523220"/>
          </a:xfrm>
          <a:prstGeom prst="rect">
            <a:avLst/>
          </a:prstGeom>
          <a:noFill/>
        </p:spPr>
        <p:txBody>
          <a:bodyPr wrap="square">
            <a:spAutoFit/>
          </a:bodyPr>
          <a:lstStyle/>
          <a:p>
            <a:pPr algn="ctr"/>
            <a:r>
              <a:rPr lang="en-US" sz="2800" b="1" dirty="0">
                <a:cs typeface="Arial" panose="020B0604020202020204" pitchFamily="34" charset="0"/>
              </a:rPr>
              <a:t>What will YOU do?!?</a:t>
            </a:r>
            <a:endParaRPr lang="en-US" sz="2800" b="1" dirty="0"/>
          </a:p>
        </p:txBody>
      </p:sp>
      <p:pic>
        <p:nvPicPr>
          <p:cNvPr id="5" name="Picture 4" descr="A drone flying in the sky&#10;&#10;AI-generated content may be incorrect.">
            <a:extLst>
              <a:ext uri="{FF2B5EF4-FFF2-40B4-BE49-F238E27FC236}">
                <a16:creationId xmlns:a16="http://schemas.microsoft.com/office/drawing/2014/main" id="{32BD2253-6EE2-B7CD-7B73-5508C0EFC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9981" y="5015869"/>
            <a:ext cx="1828800" cy="1027814"/>
          </a:xfrm>
          <a:prstGeom prst="rect">
            <a:avLst/>
          </a:prstGeom>
        </p:spPr>
      </p:pic>
      <p:pic>
        <p:nvPicPr>
          <p:cNvPr id="7" name="Picture 6" descr="A person in a headset sitting at a desk with multiple computer screens&#10;&#10;AI-generated content may be incorrect.">
            <a:extLst>
              <a:ext uri="{FF2B5EF4-FFF2-40B4-BE49-F238E27FC236}">
                <a16:creationId xmlns:a16="http://schemas.microsoft.com/office/drawing/2014/main" id="{300836D0-D153-7860-7D3E-E49907718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2304801"/>
            <a:ext cx="1828800" cy="1027814"/>
          </a:xfrm>
          <a:prstGeom prst="rect">
            <a:avLst/>
          </a:prstGeom>
        </p:spPr>
      </p:pic>
      <p:pic>
        <p:nvPicPr>
          <p:cNvPr id="9" name="Picture 8" descr="A person working on a plane&#10;&#10;AI-generated content may be incorrect.">
            <a:extLst>
              <a:ext uri="{FF2B5EF4-FFF2-40B4-BE49-F238E27FC236}">
                <a16:creationId xmlns:a16="http://schemas.microsoft.com/office/drawing/2014/main" id="{56CBEB33-1684-2C06-DE82-A618046B36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2492" y="1978217"/>
            <a:ext cx="1828800" cy="1027814"/>
          </a:xfrm>
          <a:prstGeom prst="rect">
            <a:avLst/>
          </a:prstGeom>
        </p:spPr>
      </p:pic>
      <p:pic>
        <p:nvPicPr>
          <p:cNvPr id="12" name="Picture 11" descr="A group of airplanes parked at an airport&#10;&#10;AI-generated content may be incorrect.">
            <a:extLst>
              <a:ext uri="{FF2B5EF4-FFF2-40B4-BE49-F238E27FC236}">
                <a16:creationId xmlns:a16="http://schemas.microsoft.com/office/drawing/2014/main" id="{685A6DAA-8F05-6C1C-4AFF-6764081C20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995" y="1978217"/>
            <a:ext cx="1828800" cy="1873751"/>
          </a:xfrm>
          <a:prstGeom prst="rect">
            <a:avLst/>
          </a:prstGeom>
        </p:spPr>
      </p:pic>
      <p:pic>
        <p:nvPicPr>
          <p:cNvPr id="14" name="Picture 13" descr="A group of jets flying in the sky&#10;&#10;AI-generated content may be incorrect.">
            <a:extLst>
              <a:ext uri="{FF2B5EF4-FFF2-40B4-BE49-F238E27FC236}">
                <a16:creationId xmlns:a16="http://schemas.microsoft.com/office/drawing/2014/main" id="{5B355C92-D72F-5FBF-43BA-D44CF11EFE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9461" y="5014539"/>
            <a:ext cx="1828800" cy="1029144"/>
          </a:xfrm>
          <a:prstGeom prst="rect">
            <a:avLst/>
          </a:prstGeom>
        </p:spPr>
      </p:pic>
      <p:pic>
        <p:nvPicPr>
          <p:cNvPr id="16" name="Picture 15" descr="A yellow airplane spraying a field&#10;&#10;AI-generated content may be incorrect.">
            <a:extLst>
              <a:ext uri="{FF2B5EF4-FFF2-40B4-BE49-F238E27FC236}">
                <a16:creationId xmlns:a16="http://schemas.microsoft.com/office/drawing/2014/main" id="{8A4C875C-B032-1F04-A8DA-AF6DCAE7BB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7498" y="1989448"/>
            <a:ext cx="1828800" cy="1027814"/>
          </a:xfrm>
          <a:prstGeom prst="rect">
            <a:avLst/>
          </a:prstGeom>
        </p:spPr>
      </p:pic>
      <p:pic>
        <p:nvPicPr>
          <p:cNvPr id="18" name="Picture 17" descr="A person wearing a helmet&#10;&#10;AI-generated content may be incorrect.">
            <a:extLst>
              <a:ext uri="{FF2B5EF4-FFF2-40B4-BE49-F238E27FC236}">
                <a16:creationId xmlns:a16="http://schemas.microsoft.com/office/drawing/2014/main" id="{69964D51-F1B6-7A10-F609-75FCF40B7A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2795" y="4507915"/>
            <a:ext cx="2743200" cy="1535768"/>
          </a:xfrm>
          <a:prstGeom prst="rect">
            <a:avLst/>
          </a:prstGeom>
        </p:spPr>
      </p:pic>
      <p:pic>
        <p:nvPicPr>
          <p:cNvPr id="20" name="Picture 19" descr="A person in a pilot's hat&#10;&#10;AI-generated content may be incorrect.">
            <a:extLst>
              <a:ext uri="{FF2B5EF4-FFF2-40B4-BE49-F238E27FC236}">
                <a16:creationId xmlns:a16="http://schemas.microsoft.com/office/drawing/2014/main" id="{AF670A02-C45F-9F77-4415-760C59F354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4989" y="2304801"/>
            <a:ext cx="1828800" cy="1027814"/>
          </a:xfrm>
          <a:prstGeom prst="rect">
            <a:avLst/>
          </a:prstGeom>
        </p:spPr>
      </p:pic>
      <p:pic>
        <p:nvPicPr>
          <p:cNvPr id="22" name="Picture 21" descr="A white airplane with a door open&#10;&#10;AI-generated content may be incorrect.">
            <a:extLst>
              <a:ext uri="{FF2B5EF4-FFF2-40B4-BE49-F238E27FC236}">
                <a16:creationId xmlns:a16="http://schemas.microsoft.com/office/drawing/2014/main" id="{A30FCB5B-4EA1-5964-F8A1-6BAEB6060A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55292" y="3660141"/>
            <a:ext cx="1828800" cy="1027814"/>
          </a:xfrm>
          <a:prstGeom prst="rect">
            <a:avLst/>
          </a:prstGeom>
        </p:spPr>
      </p:pic>
      <p:pic>
        <p:nvPicPr>
          <p:cNvPr id="24" name="Picture 23" descr="A helicopter flying in the sky&#10;&#10;AI-generated content may be incorrect.">
            <a:extLst>
              <a:ext uri="{FF2B5EF4-FFF2-40B4-BE49-F238E27FC236}">
                <a16:creationId xmlns:a16="http://schemas.microsoft.com/office/drawing/2014/main" id="{E180924A-C7CE-3845-A4D1-80D9C45106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02191" y="3660141"/>
            <a:ext cx="1828800" cy="1027814"/>
          </a:xfrm>
          <a:prstGeom prst="rect">
            <a:avLst/>
          </a:prstGeom>
        </p:spPr>
      </p:pic>
    </p:spTree>
    <p:extLst>
      <p:ext uri="{BB962C8B-B14F-4D97-AF65-F5344CB8AC3E}">
        <p14:creationId xmlns:p14="http://schemas.microsoft.com/office/powerpoint/2010/main" val="373699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844F8-78D8-02B1-28E7-6E36A42C07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7CB1B-12BB-D08F-9E5A-A6240072BB3F}"/>
              </a:ext>
            </a:extLst>
          </p:cNvPr>
          <p:cNvSpPr>
            <a:spLocks noGrp="1"/>
          </p:cNvSpPr>
          <p:nvPr>
            <p:ph type="title"/>
          </p:nvPr>
        </p:nvSpPr>
        <p:spPr/>
        <p:txBody>
          <a:bodyPr/>
          <a:lstStyle/>
          <a:p>
            <a:r>
              <a:rPr lang="en-US" dirty="0"/>
              <a:t>Aviation:  In your life</a:t>
            </a:r>
          </a:p>
        </p:txBody>
      </p:sp>
      <p:pic>
        <p:nvPicPr>
          <p:cNvPr id="3082" name="Picture 10" descr="Current Blimps | Goodyear Blimp">
            <a:hlinkClick r:id="rId3"/>
            <a:extLst>
              <a:ext uri="{FF2B5EF4-FFF2-40B4-BE49-F238E27FC236}">
                <a16:creationId xmlns:a16="http://schemas.microsoft.com/office/drawing/2014/main" id="{11C483A6-22E9-647A-23BF-23FB43D6B9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178"/>
          <a:stretch/>
        </p:blipFill>
        <p:spPr bwMode="auto">
          <a:xfrm>
            <a:off x="6223844" y="4083895"/>
            <a:ext cx="404993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E22E8B-7DFE-AF57-285A-EFF8748ACC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8981" y="1467783"/>
            <a:ext cx="4114800" cy="23226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05E18C3-B58B-D693-7282-320A6AE307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3623" y="4083895"/>
            <a:ext cx="404993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olice helicopter flying in the sky&#10;&#10;AI-generated content may be incorrect.">
            <a:extLst>
              <a:ext uri="{FF2B5EF4-FFF2-40B4-BE49-F238E27FC236}">
                <a16:creationId xmlns:a16="http://schemas.microsoft.com/office/drawing/2014/main" id="{7C6184C1-7997-92F6-C9B6-CF4579F71F35}"/>
              </a:ext>
            </a:extLst>
          </p:cNvPr>
          <p:cNvPicPr>
            <a:picLocks noChangeAspect="1"/>
          </p:cNvPicPr>
          <p:nvPr/>
        </p:nvPicPr>
        <p:blipFill>
          <a:blip r:embed="rId7">
            <a:extLst>
              <a:ext uri="{28A0092B-C50C-407E-A947-70E740481C1C}">
                <a14:useLocalDpi xmlns:a14="http://schemas.microsoft.com/office/drawing/2010/main" val="0"/>
              </a:ext>
            </a:extLst>
          </a:blip>
          <a:srcRect t="15389" b="9335"/>
          <a:stretch/>
        </p:blipFill>
        <p:spPr>
          <a:xfrm>
            <a:off x="1473625" y="1504395"/>
            <a:ext cx="4049935" cy="2286000"/>
          </a:xfrm>
          <a:prstGeom prst="rect">
            <a:avLst/>
          </a:prstGeom>
        </p:spPr>
      </p:pic>
    </p:spTree>
    <p:extLst>
      <p:ext uri="{BB962C8B-B14F-4D97-AF65-F5344CB8AC3E}">
        <p14:creationId xmlns:p14="http://schemas.microsoft.com/office/powerpoint/2010/main" val="1093610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3326C-E439-58E6-509C-6E8A403BE2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00BBD4-B610-967C-379C-059558CE7802}"/>
              </a:ext>
            </a:extLst>
          </p:cNvPr>
          <p:cNvSpPr>
            <a:spLocks noGrp="1"/>
          </p:cNvSpPr>
          <p:nvPr>
            <p:ph type="title"/>
          </p:nvPr>
        </p:nvSpPr>
        <p:spPr/>
        <p:txBody>
          <a:bodyPr/>
          <a:lstStyle/>
          <a:p>
            <a:r>
              <a:rPr lang="en-US" dirty="0"/>
              <a:t>Aviation Merit Badge:  Requirements</a:t>
            </a:r>
          </a:p>
        </p:txBody>
      </p:sp>
      <p:sp>
        <p:nvSpPr>
          <p:cNvPr id="3" name="Content Placeholder 2">
            <a:extLst>
              <a:ext uri="{FF2B5EF4-FFF2-40B4-BE49-F238E27FC236}">
                <a16:creationId xmlns:a16="http://schemas.microsoft.com/office/drawing/2014/main" id="{31B4FCF6-D84E-8AFB-01A2-15410D700833}"/>
              </a:ext>
            </a:extLst>
          </p:cNvPr>
          <p:cNvSpPr>
            <a:spLocks noGrp="1"/>
          </p:cNvSpPr>
          <p:nvPr>
            <p:ph idx="1"/>
          </p:nvPr>
        </p:nvSpPr>
        <p:spPr/>
        <p:txBody>
          <a:bodyPr/>
          <a:lstStyle/>
          <a:p>
            <a:pPr marL="457200" lvl="0" indent="-457200" algn="l" rtl="0">
              <a:lnSpc>
                <a:spcPct val="200000"/>
              </a:lnSpc>
              <a:spcBef>
                <a:spcPts val="0"/>
              </a:spcBef>
              <a:spcAft>
                <a:spcPts val="0"/>
              </a:spcAft>
              <a:buFont typeface="+mj-lt"/>
              <a:buAutoNum type="arabicPeriod"/>
            </a:pPr>
            <a:r>
              <a:rPr lang="en-US" sz="2800" b="1" dirty="0"/>
              <a:t>Aviation Basics &amp; Mechanics of Flight</a:t>
            </a:r>
          </a:p>
          <a:p>
            <a:pPr marL="457200" lvl="0" indent="-457200" algn="l" rtl="0">
              <a:lnSpc>
                <a:spcPct val="200000"/>
              </a:lnSpc>
              <a:spcBef>
                <a:spcPts val="0"/>
              </a:spcBef>
              <a:spcAft>
                <a:spcPts val="0"/>
              </a:spcAft>
              <a:buFont typeface="+mj-lt"/>
              <a:buAutoNum type="arabicPeriod"/>
            </a:pPr>
            <a:r>
              <a:rPr lang="en-US" sz="2800" dirty="0"/>
              <a:t>Principles of Flight</a:t>
            </a:r>
          </a:p>
          <a:p>
            <a:pPr marL="457200" lvl="0" indent="-457200" algn="l" rtl="0">
              <a:lnSpc>
                <a:spcPct val="200000"/>
              </a:lnSpc>
              <a:spcBef>
                <a:spcPts val="0"/>
              </a:spcBef>
              <a:spcAft>
                <a:spcPts val="0"/>
              </a:spcAft>
              <a:buFont typeface="+mj-lt"/>
              <a:buAutoNum type="arabicPeriod"/>
            </a:pPr>
            <a:r>
              <a:rPr lang="en-US" sz="2800" dirty="0"/>
              <a:t>Flight Operations</a:t>
            </a:r>
          </a:p>
          <a:p>
            <a:pPr marL="457200" lvl="0" indent="-457200" algn="l" rtl="0">
              <a:lnSpc>
                <a:spcPct val="200000"/>
              </a:lnSpc>
              <a:spcBef>
                <a:spcPts val="0"/>
              </a:spcBef>
              <a:spcAft>
                <a:spcPts val="0"/>
              </a:spcAft>
              <a:buFont typeface="+mj-lt"/>
              <a:buAutoNum type="arabicPeriod"/>
            </a:pPr>
            <a:r>
              <a:rPr lang="en-US" sz="2800" dirty="0"/>
              <a:t>Airport Operations</a:t>
            </a:r>
          </a:p>
          <a:p>
            <a:pPr marL="457200" lvl="0" indent="-457200" algn="l" rtl="0">
              <a:lnSpc>
                <a:spcPct val="200000"/>
              </a:lnSpc>
              <a:spcBef>
                <a:spcPts val="0"/>
              </a:spcBef>
              <a:spcAft>
                <a:spcPts val="0"/>
              </a:spcAft>
              <a:buFont typeface="+mj-lt"/>
              <a:buAutoNum type="arabicPeriod"/>
            </a:pPr>
            <a:r>
              <a:rPr lang="en-US" sz="2800" dirty="0"/>
              <a:t>Personal &amp; Professional Aviation Opportunities</a:t>
            </a:r>
            <a:endParaRPr lang="en-US" dirty="0"/>
          </a:p>
        </p:txBody>
      </p:sp>
      <p:pic>
        <p:nvPicPr>
          <p:cNvPr id="4098" name="Picture 2" descr="Aviation Merit Badge | Boy Scouts of ...">
            <a:extLst>
              <a:ext uri="{FF2B5EF4-FFF2-40B4-BE49-F238E27FC236}">
                <a16:creationId xmlns:a16="http://schemas.microsoft.com/office/drawing/2014/main" id="{22EAABDB-37DF-9A93-2F09-E482E433A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681" y="282552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39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DDCE-9EB7-A26E-A378-3DB0EC89516B}"/>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3" name="Google Shape;102;p20">
            <a:extLst>
              <a:ext uri="{FF2B5EF4-FFF2-40B4-BE49-F238E27FC236}">
                <a16:creationId xmlns:a16="http://schemas.microsoft.com/office/drawing/2014/main" id="{58028F96-8ED7-B700-7EA9-BE19DE050321}"/>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t>a.  Define “Aircraft”</a:t>
            </a:r>
          </a:p>
        </p:txBody>
      </p:sp>
      <p:sp>
        <p:nvSpPr>
          <p:cNvPr id="4" name="Google Shape;102;p20">
            <a:extLst>
              <a:ext uri="{FF2B5EF4-FFF2-40B4-BE49-F238E27FC236}">
                <a16:creationId xmlns:a16="http://schemas.microsoft.com/office/drawing/2014/main" id="{358F21FA-470E-726D-D567-5E0417D31B79}"/>
              </a:ext>
            </a:extLst>
          </p:cNvPr>
          <p:cNvSpPr txBox="1">
            <a:spLocks/>
          </p:cNvSpPr>
          <p:nvPr/>
        </p:nvSpPr>
        <p:spPr>
          <a:xfrm>
            <a:off x="838200" y="1806814"/>
            <a:ext cx="7077137" cy="10105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1588">
              <a:buNone/>
            </a:pPr>
            <a:r>
              <a:rPr lang="en-US" i="1" dirty="0"/>
              <a:t>An aircraft is any vehicle that can fly in the air and be controlled by an operator.  There are many different types of aircraft, including:</a:t>
            </a:r>
          </a:p>
        </p:txBody>
      </p:sp>
      <p:sp>
        <p:nvSpPr>
          <p:cNvPr id="7" name="TextBox 6">
            <a:extLst>
              <a:ext uri="{FF2B5EF4-FFF2-40B4-BE49-F238E27FC236}">
                <a16:creationId xmlns:a16="http://schemas.microsoft.com/office/drawing/2014/main" id="{B459A876-4170-C376-EFF1-838057711C9F}"/>
              </a:ext>
            </a:extLst>
          </p:cNvPr>
          <p:cNvSpPr txBox="1"/>
          <p:nvPr/>
        </p:nvSpPr>
        <p:spPr>
          <a:xfrm>
            <a:off x="4167817" y="3153315"/>
            <a:ext cx="3164317" cy="1077218"/>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Airplanes</a:t>
            </a:r>
            <a:r>
              <a:rPr lang="en-US" sz="1600" dirty="0">
                <a:latin typeface="Arial" panose="020B0604020202020204" pitchFamily="34" charset="0"/>
                <a:cs typeface="Arial" panose="020B0604020202020204" pitchFamily="34" charset="0"/>
              </a:rPr>
              <a:t>: These are the most common type of aircraft. They have fixed wings and engines that push them through the air.</a:t>
            </a:r>
          </a:p>
        </p:txBody>
      </p:sp>
      <p:sp>
        <p:nvSpPr>
          <p:cNvPr id="9" name="TextBox 8">
            <a:extLst>
              <a:ext uri="{FF2B5EF4-FFF2-40B4-BE49-F238E27FC236}">
                <a16:creationId xmlns:a16="http://schemas.microsoft.com/office/drawing/2014/main" id="{45ADEE28-3587-6814-7A3A-521369961746}"/>
              </a:ext>
            </a:extLst>
          </p:cNvPr>
          <p:cNvSpPr txBox="1"/>
          <p:nvPr/>
        </p:nvSpPr>
        <p:spPr>
          <a:xfrm>
            <a:off x="7850617" y="3840830"/>
            <a:ext cx="3924750" cy="830997"/>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Helicopters</a:t>
            </a:r>
            <a:r>
              <a:rPr lang="en-US" sz="1600" dirty="0">
                <a:latin typeface="Arial" panose="020B0604020202020204" pitchFamily="34" charset="0"/>
                <a:cs typeface="Arial" panose="020B0604020202020204" pitchFamily="34" charset="0"/>
              </a:rPr>
              <a:t>: These have rotating blades (called rotors) that allow them to hover or fly up, down, and move in any direction.</a:t>
            </a:r>
          </a:p>
        </p:txBody>
      </p:sp>
      <p:sp>
        <p:nvSpPr>
          <p:cNvPr id="11" name="TextBox 10">
            <a:extLst>
              <a:ext uri="{FF2B5EF4-FFF2-40B4-BE49-F238E27FC236}">
                <a16:creationId xmlns:a16="http://schemas.microsoft.com/office/drawing/2014/main" id="{D69B1C37-FAF0-7E5C-7478-E7DF60DDA6CA}"/>
              </a:ext>
            </a:extLst>
          </p:cNvPr>
          <p:cNvSpPr txBox="1"/>
          <p:nvPr/>
        </p:nvSpPr>
        <p:spPr>
          <a:xfrm>
            <a:off x="838200" y="5164596"/>
            <a:ext cx="3329617" cy="1077218"/>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Drones</a:t>
            </a:r>
            <a:r>
              <a:rPr lang="en-US" sz="1600" dirty="0">
                <a:latin typeface="Arial" panose="020B0604020202020204" pitchFamily="34" charset="0"/>
                <a:cs typeface="Arial" panose="020B0604020202020204" pitchFamily="34" charset="0"/>
              </a:rPr>
              <a:t>: These are unmanned, remote-controlled aircraft used for a variety of tasks like photography or carrying small items.</a:t>
            </a:r>
          </a:p>
        </p:txBody>
      </p:sp>
      <p:sp>
        <p:nvSpPr>
          <p:cNvPr id="13" name="TextBox 12">
            <a:extLst>
              <a:ext uri="{FF2B5EF4-FFF2-40B4-BE49-F238E27FC236}">
                <a16:creationId xmlns:a16="http://schemas.microsoft.com/office/drawing/2014/main" id="{B51C172B-49F5-3D8F-CB9C-608FAE6B825D}"/>
              </a:ext>
            </a:extLst>
          </p:cNvPr>
          <p:cNvSpPr txBox="1"/>
          <p:nvPr/>
        </p:nvSpPr>
        <p:spPr>
          <a:xfrm>
            <a:off x="7556325" y="5235849"/>
            <a:ext cx="2234369" cy="1077218"/>
          </a:xfrm>
          <a:prstGeom prst="rect">
            <a:avLst/>
          </a:prstGeom>
          <a:noFill/>
        </p:spPr>
        <p:txBody>
          <a:bodyPr wrap="square">
            <a:spAutoFit/>
          </a:bodyPr>
          <a:lstStyle/>
          <a:p>
            <a:r>
              <a:rPr lang="en-US" sz="1600" b="1" dirty="0">
                <a:latin typeface="Arial" panose="020B0604020202020204" pitchFamily="34" charset="0"/>
                <a:cs typeface="Arial" panose="020B0604020202020204" pitchFamily="34" charset="0"/>
              </a:rPr>
              <a:t>Hot air balloons</a:t>
            </a:r>
            <a:r>
              <a:rPr lang="en-US" sz="1600" dirty="0">
                <a:latin typeface="Arial" panose="020B0604020202020204" pitchFamily="34" charset="0"/>
                <a:cs typeface="Arial" panose="020B0604020202020204" pitchFamily="34" charset="0"/>
              </a:rPr>
              <a:t>: These use heated air to make the balloon float in the sky.</a:t>
            </a:r>
          </a:p>
        </p:txBody>
      </p:sp>
      <p:pic>
        <p:nvPicPr>
          <p:cNvPr id="4098" name="Picture 2">
            <a:extLst>
              <a:ext uri="{FF2B5EF4-FFF2-40B4-BE49-F238E27FC236}">
                <a16:creationId xmlns:a16="http://schemas.microsoft.com/office/drawing/2014/main" id="{81D23476-354F-0019-6B3D-07A1D88CF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064" y="2814693"/>
            <a:ext cx="2788402" cy="17999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5DF06A3-8F34-F506-6716-52D48E028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5458" y="1628022"/>
            <a:ext cx="3066481" cy="19794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C7CB3708-5CF9-0062-E5EB-95C5F6F560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5028" y="4848981"/>
            <a:ext cx="2646673" cy="170844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769770F-E7C5-A47A-5AFF-86D79ECA97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456"/>
          <a:stretch/>
        </p:blipFill>
        <p:spPr bwMode="auto">
          <a:xfrm>
            <a:off x="9899949" y="4848981"/>
            <a:ext cx="1940597" cy="1708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94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3AFCC-486E-A3EC-30B2-1BDDA13954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E33A6-3386-BFB3-0C67-9E73F23146C5}"/>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4" name="Google Shape;102;p20">
            <a:extLst>
              <a:ext uri="{FF2B5EF4-FFF2-40B4-BE49-F238E27FC236}">
                <a16:creationId xmlns:a16="http://schemas.microsoft.com/office/drawing/2014/main" id="{4AD3DABE-52B8-7361-59ED-418C686B89ED}"/>
              </a:ext>
            </a:extLst>
          </p:cNvPr>
          <p:cNvSpPr txBox="1">
            <a:spLocks/>
          </p:cNvSpPr>
          <p:nvPr/>
        </p:nvSpPr>
        <p:spPr>
          <a:xfrm>
            <a:off x="838200" y="2135885"/>
            <a:ext cx="10383698" cy="41103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buNone/>
            </a:pPr>
            <a:r>
              <a:rPr lang="en-US" dirty="0"/>
              <a:t>Aviation has developed rapidly over the past 150 years, including:</a:t>
            </a:r>
          </a:p>
          <a:p>
            <a:pPr marL="0" indent="0">
              <a:buNone/>
            </a:pPr>
            <a:endParaRPr lang="en-US" dirty="0"/>
          </a:p>
          <a:p>
            <a:pPr>
              <a:lnSpc>
                <a:spcPct val="150000"/>
              </a:lnSpc>
            </a:pPr>
            <a:r>
              <a:rPr lang="en-US" dirty="0"/>
              <a:t>The Wright Brothers' First Flight (1903) - </a:t>
            </a:r>
            <a:r>
              <a:rPr lang="en-US" dirty="0">
                <a:hlinkClick r:id="rId3"/>
              </a:rPr>
              <a:t>video</a:t>
            </a:r>
            <a:endParaRPr lang="en-US" dirty="0"/>
          </a:p>
          <a:p>
            <a:pPr>
              <a:lnSpc>
                <a:spcPct val="150000"/>
              </a:lnSpc>
            </a:pPr>
            <a:r>
              <a:rPr lang="en-US" dirty="0"/>
              <a:t>The First Flight Around the World – U.S. Army Air Service (1924) - </a:t>
            </a:r>
            <a:r>
              <a:rPr lang="en-US" dirty="0">
                <a:hlinkClick r:id="rId4"/>
              </a:rPr>
              <a:t>video</a:t>
            </a:r>
            <a:endParaRPr lang="en-US" dirty="0"/>
          </a:p>
          <a:p>
            <a:pPr>
              <a:lnSpc>
                <a:spcPct val="150000"/>
              </a:lnSpc>
            </a:pPr>
            <a:r>
              <a:rPr lang="en-US" dirty="0"/>
              <a:t>First Solo Transatlantic Flight - Charles Lindbergh (1927) - </a:t>
            </a:r>
            <a:r>
              <a:rPr lang="en-US" dirty="0">
                <a:hlinkClick r:id="rId5"/>
              </a:rPr>
              <a:t>video</a:t>
            </a:r>
            <a:endParaRPr lang="en-US" dirty="0"/>
          </a:p>
          <a:p>
            <a:pPr>
              <a:lnSpc>
                <a:spcPct val="150000"/>
              </a:lnSpc>
            </a:pPr>
            <a:r>
              <a:rPr lang="en-US" dirty="0"/>
              <a:t>First Solo Transatlantic Flight - Amelia Earhart (1932) - </a:t>
            </a:r>
            <a:r>
              <a:rPr lang="en-US" dirty="0">
                <a:hlinkClick r:id="rId6"/>
              </a:rPr>
              <a:t>video</a:t>
            </a:r>
            <a:endParaRPr lang="en-US" dirty="0"/>
          </a:p>
          <a:p>
            <a:pPr>
              <a:lnSpc>
                <a:spcPct val="150000"/>
              </a:lnSpc>
            </a:pPr>
            <a:r>
              <a:rPr lang="en-US" dirty="0"/>
              <a:t>First Commercial Jet Airliner – de Havilland Comet (1949) - </a:t>
            </a:r>
            <a:r>
              <a:rPr lang="en-US" dirty="0">
                <a:hlinkClick r:id="rId7"/>
              </a:rPr>
              <a:t>video</a:t>
            </a:r>
            <a:endParaRPr lang="en-US" dirty="0"/>
          </a:p>
          <a:p>
            <a:pPr>
              <a:lnSpc>
                <a:spcPct val="150000"/>
              </a:lnSpc>
            </a:pPr>
            <a:r>
              <a:rPr lang="en-US" dirty="0"/>
              <a:t>First Commercial Supersonic Flight - The Concorde (1969) – </a:t>
            </a:r>
            <a:r>
              <a:rPr lang="en-US" dirty="0">
                <a:hlinkClick r:id="rId8"/>
              </a:rPr>
              <a:t>video</a:t>
            </a:r>
            <a:endParaRPr lang="en-US" dirty="0"/>
          </a:p>
          <a:p>
            <a:pPr>
              <a:lnSpc>
                <a:spcPct val="150000"/>
              </a:lnSpc>
            </a:pPr>
            <a:r>
              <a:rPr lang="en-US" dirty="0"/>
              <a:t>First Flight Around the World Without Refueling – Rutan Model 86 Voyager (1986) - </a:t>
            </a:r>
            <a:r>
              <a:rPr lang="en-US" dirty="0">
                <a:hlinkClick r:id="rId9"/>
              </a:rPr>
              <a:t>video</a:t>
            </a:r>
            <a:endParaRPr lang="en-US" dirty="0"/>
          </a:p>
          <a:p>
            <a:pPr>
              <a:lnSpc>
                <a:spcPct val="150000"/>
              </a:lnSpc>
            </a:pPr>
            <a:r>
              <a:rPr lang="en-US" dirty="0"/>
              <a:t>FAA Approves Unmanned Aerial Vehicles (UAV’s aka Drones) (2006) - </a:t>
            </a:r>
            <a:r>
              <a:rPr lang="en-US" dirty="0">
                <a:hlinkClick r:id="rId10"/>
              </a:rPr>
              <a:t>video</a:t>
            </a:r>
            <a:endParaRPr lang="en-US" dirty="0"/>
          </a:p>
        </p:txBody>
      </p:sp>
      <p:sp>
        <p:nvSpPr>
          <p:cNvPr id="5" name="Google Shape;102;p20">
            <a:extLst>
              <a:ext uri="{FF2B5EF4-FFF2-40B4-BE49-F238E27FC236}">
                <a16:creationId xmlns:a16="http://schemas.microsoft.com/office/drawing/2014/main" id="{C30D6C98-5F67-9418-8477-BD8006D98083}"/>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000" b="1" dirty="0"/>
              <a:t>b.  Provide a brief history on the evolution of flight, with three notable events</a:t>
            </a:r>
          </a:p>
        </p:txBody>
      </p:sp>
      <p:pic>
        <p:nvPicPr>
          <p:cNvPr id="1026" name="Picture 2" descr="Wright brothers first flight school Montgomery AL March 1910">
            <a:extLst>
              <a:ext uri="{FF2B5EF4-FFF2-40B4-BE49-F238E27FC236}">
                <a16:creationId xmlns:a16="http://schemas.microsoft.com/office/drawing/2014/main" id="{328F1A4A-490B-BFC2-E838-EDA906D0B7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9327" y="2029310"/>
            <a:ext cx="1954473" cy="15700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corde - Wikipedia">
            <a:extLst>
              <a:ext uri="{FF2B5EF4-FFF2-40B4-BE49-F238E27FC236}">
                <a16:creationId xmlns:a16="http://schemas.microsoft.com/office/drawing/2014/main" id="{38CEE460-A390-DDA8-03C1-80970B4B9D4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9327" y="3773606"/>
            <a:ext cx="1965799" cy="1303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75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E1A7-5B9D-3E19-7A88-009B2E4BC4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3DDB64-79FA-C72C-7F38-105516642DD7}"/>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86BDC4F0-3629-0E6D-0789-381A2540375C}"/>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c. Explain the difference between Fixed Wing v. Rotary Wing Aircraft, and benefits of each.</a:t>
            </a:r>
          </a:p>
        </p:txBody>
      </p:sp>
      <p:sp>
        <p:nvSpPr>
          <p:cNvPr id="3" name="Google Shape;102;p20">
            <a:extLst>
              <a:ext uri="{FF2B5EF4-FFF2-40B4-BE49-F238E27FC236}">
                <a16:creationId xmlns:a16="http://schemas.microsoft.com/office/drawing/2014/main" id="{AF1B4676-6C09-EEEC-D67B-309ABE8E835A}"/>
              </a:ext>
            </a:extLst>
          </p:cNvPr>
          <p:cNvSpPr txBox="1">
            <a:spLocks/>
          </p:cNvSpPr>
          <p:nvPr/>
        </p:nvSpPr>
        <p:spPr>
          <a:xfrm>
            <a:off x="1147548" y="4507739"/>
            <a:ext cx="4509449" cy="15421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800"/>
              </a:spcAft>
              <a:buNone/>
            </a:pPr>
            <a:r>
              <a:rPr lang="en-US" sz="1600" b="1" dirty="0"/>
              <a:t>Fixed Wing Highlights</a:t>
            </a:r>
          </a:p>
          <a:p>
            <a:pPr>
              <a:lnSpc>
                <a:spcPct val="100000"/>
              </a:lnSpc>
              <a:spcAft>
                <a:spcPts val="1400"/>
              </a:spcAft>
            </a:pPr>
            <a:r>
              <a:rPr lang="en-US" sz="1600" dirty="0"/>
              <a:t>Create thrust through rotating propeller(s), and lift through fixed wings</a:t>
            </a:r>
          </a:p>
          <a:p>
            <a:pPr>
              <a:lnSpc>
                <a:spcPct val="100000"/>
              </a:lnSpc>
              <a:spcAft>
                <a:spcPts val="1400"/>
              </a:spcAft>
            </a:pPr>
            <a:r>
              <a:rPr lang="en-US" sz="1600" dirty="0"/>
              <a:t>Higher top speeds than rotary aircraft</a:t>
            </a:r>
          </a:p>
          <a:p>
            <a:pPr>
              <a:lnSpc>
                <a:spcPct val="100000"/>
              </a:lnSpc>
              <a:spcAft>
                <a:spcPts val="1400"/>
              </a:spcAft>
            </a:pPr>
            <a:r>
              <a:rPr lang="en-US" sz="1600" dirty="0"/>
              <a:t>Require long runways to take off/land</a:t>
            </a:r>
          </a:p>
        </p:txBody>
      </p:sp>
      <p:sp>
        <p:nvSpPr>
          <p:cNvPr id="10" name="Google Shape;102;p20">
            <a:extLst>
              <a:ext uri="{FF2B5EF4-FFF2-40B4-BE49-F238E27FC236}">
                <a16:creationId xmlns:a16="http://schemas.microsoft.com/office/drawing/2014/main" id="{E24D3CB1-B4E7-3115-B0E6-2484F6E98A96}"/>
              </a:ext>
            </a:extLst>
          </p:cNvPr>
          <p:cNvSpPr txBox="1">
            <a:spLocks/>
          </p:cNvSpPr>
          <p:nvPr/>
        </p:nvSpPr>
        <p:spPr>
          <a:xfrm>
            <a:off x="6637849" y="4492526"/>
            <a:ext cx="4803444" cy="18950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800"/>
              </a:spcAft>
              <a:buNone/>
            </a:pPr>
            <a:r>
              <a:rPr lang="en-US" sz="1600" b="1" dirty="0"/>
              <a:t>Rotary Wing Highlights</a:t>
            </a:r>
          </a:p>
          <a:p>
            <a:pPr>
              <a:lnSpc>
                <a:spcPct val="100000"/>
              </a:lnSpc>
              <a:spcAft>
                <a:spcPts val="1400"/>
              </a:spcAft>
            </a:pPr>
            <a:r>
              <a:rPr lang="en-US" sz="1600" dirty="0"/>
              <a:t>Utilize rotating blades (rotors) that spin to create lift and thrust</a:t>
            </a:r>
          </a:p>
          <a:p>
            <a:pPr>
              <a:lnSpc>
                <a:spcPct val="100000"/>
              </a:lnSpc>
              <a:spcAft>
                <a:spcPts val="1400"/>
              </a:spcAft>
            </a:pPr>
            <a:r>
              <a:rPr lang="en-US" sz="1600" dirty="0"/>
              <a:t>Can take off/land vertically, and hover in place</a:t>
            </a:r>
          </a:p>
          <a:p>
            <a:pPr>
              <a:lnSpc>
                <a:spcPct val="100000"/>
              </a:lnSpc>
              <a:spcAft>
                <a:spcPts val="1400"/>
              </a:spcAft>
            </a:pPr>
            <a:r>
              <a:rPr lang="en-US" sz="1600" dirty="0"/>
              <a:t>Lower top speeds than fixed wing aircraft</a:t>
            </a:r>
          </a:p>
        </p:txBody>
      </p:sp>
      <p:sp>
        <p:nvSpPr>
          <p:cNvPr id="11" name="TextBox 10">
            <a:extLst>
              <a:ext uri="{FF2B5EF4-FFF2-40B4-BE49-F238E27FC236}">
                <a16:creationId xmlns:a16="http://schemas.microsoft.com/office/drawing/2014/main" id="{179BB32D-09C4-0405-AC97-4566DD82865B}"/>
              </a:ext>
            </a:extLst>
          </p:cNvPr>
          <p:cNvSpPr txBox="1"/>
          <p:nvPr/>
        </p:nvSpPr>
        <p:spPr>
          <a:xfrm>
            <a:off x="5325596" y="2951817"/>
            <a:ext cx="80887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hlinkClick r:id="rId3"/>
              </a:rPr>
              <a:t>Video</a:t>
            </a:r>
            <a:endParaRPr lang="en-US" b="1" dirty="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06746241-C4C3-0A33-5C0B-7B043F65F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5249" y="2148389"/>
            <a:ext cx="3657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C14317C-4DF7-1D63-9D33-789C3FA631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7849" y="2148389"/>
            <a:ext cx="36576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67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AE5A4-7D9D-A6B0-A739-65956E72A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1EC41-D695-EDF9-1CC1-A2AD2737FC80}"/>
              </a:ext>
            </a:extLst>
          </p:cNvPr>
          <p:cNvSpPr>
            <a:spLocks noGrp="1"/>
          </p:cNvSpPr>
          <p:nvPr>
            <p:ph type="title"/>
          </p:nvPr>
        </p:nvSpPr>
        <p:spPr>
          <a:xfrm>
            <a:off x="838200" y="365125"/>
            <a:ext cx="10515600" cy="1325563"/>
          </a:xfrm>
        </p:spPr>
        <p:txBody>
          <a:bodyPr/>
          <a:lstStyle/>
          <a:p>
            <a:r>
              <a:rPr lang="en-US" sz="4400" b="1" dirty="0"/>
              <a:t>1. Aviation Basics &amp; Mechanics of Flight</a:t>
            </a:r>
            <a:endParaRPr lang="en-US" dirty="0"/>
          </a:p>
        </p:txBody>
      </p:sp>
      <p:sp>
        <p:nvSpPr>
          <p:cNvPr id="5" name="Google Shape;102;p20">
            <a:extLst>
              <a:ext uri="{FF2B5EF4-FFF2-40B4-BE49-F238E27FC236}">
                <a16:creationId xmlns:a16="http://schemas.microsoft.com/office/drawing/2014/main" id="{D09507C6-A49D-AB4E-498C-BA9F82950728}"/>
              </a:ext>
            </a:extLst>
          </p:cNvPr>
          <p:cNvSpPr txBox="1">
            <a:spLocks/>
          </p:cNvSpPr>
          <p:nvPr/>
        </p:nvSpPr>
        <p:spPr>
          <a:xfrm>
            <a:off x="838200" y="1489130"/>
            <a:ext cx="10682262" cy="540180"/>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1" dirty="0"/>
              <a:t>d. Explain the operation of PISTON, turbine, and jet engines</a:t>
            </a:r>
          </a:p>
        </p:txBody>
      </p:sp>
      <p:sp>
        <p:nvSpPr>
          <p:cNvPr id="14" name="TextBox 13">
            <a:extLst>
              <a:ext uri="{FF2B5EF4-FFF2-40B4-BE49-F238E27FC236}">
                <a16:creationId xmlns:a16="http://schemas.microsoft.com/office/drawing/2014/main" id="{B91B3A63-63BC-91FE-9636-351ACEC1A804}"/>
              </a:ext>
            </a:extLst>
          </p:cNvPr>
          <p:cNvSpPr txBox="1"/>
          <p:nvPr/>
        </p:nvSpPr>
        <p:spPr>
          <a:xfrm>
            <a:off x="5845452" y="5628268"/>
            <a:ext cx="87516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hlinkClick r:id="rId3"/>
              </a:rPr>
              <a:t>V</a:t>
            </a:r>
            <a:r>
              <a:rPr lang="en-US" sz="1800" b="1" dirty="0">
                <a:latin typeface="Arial" panose="020B0604020202020204" pitchFamily="34" charset="0"/>
                <a:cs typeface="Arial" panose="020B0604020202020204" pitchFamily="34" charset="0"/>
                <a:hlinkClick r:id="rId3"/>
              </a:rPr>
              <a:t>ideo</a:t>
            </a:r>
            <a:endParaRPr lang="en-US" dirty="0">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5FB135E0-5536-4B2C-CC87-6F7EA03606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237" y="2306416"/>
            <a:ext cx="259709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BB268BAF-768C-2932-FFBD-E8DBA62E3D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1635" y="2306416"/>
            <a:ext cx="259709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8E716A9-9BCC-B938-AB70-6CA13CF17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3032" y="2348494"/>
            <a:ext cx="2581563" cy="292972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EDFE31A4-3270-871A-A902-5DDA385BC1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898" y="2348494"/>
            <a:ext cx="2581564" cy="292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4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6446</TotalTime>
  <Words>21519</Words>
  <Application>Microsoft Office PowerPoint</Application>
  <PresentationFormat>Widescreen</PresentationFormat>
  <Paragraphs>1939</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Aptos Display</vt:lpstr>
      <vt:lpstr>Arial</vt:lpstr>
      <vt:lpstr>Courier New</vt:lpstr>
      <vt:lpstr>Roboto</vt:lpstr>
      <vt:lpstr>Roboto Slab</vt:lpstr>
      <vt:lpstr>Symbol</vt:lpstr>
      <vt:lpstr>Times New Roman</vt:lpstr>
      <vt:lpstr>Office Theme</vt:lpstr>
      <vt:lpstr>PowerPoint Presentation</vt:lpstr>
      <vt:lpstr>Aviation:  In the movies</vt:lpstr>
      <vt:lpstr>Aviation:  In the military</vt:lpstr>
      <vt:lpstr>Aviation:  In your life</vt:lpstr>
      <vt:lpstr>Aviation Merit Badge:  Requirements</vt:lpstr>
      <vt:lpstr>1. Aviation Basics &amp; Mechanics of Flight</vt:lpstr>
      <vt:lpstr>1. Aviation Basics &amp; Mechanics of Flight</vt:lpstr>
      <vt:lpstr>1. Aviation Basics &amp; Mechanics of Flight</vt:lpstr>
      <vt:lpstr>1. Aviation Basics &amp; Mechanics of Flight</vt:lpstr>
      <vt:lpstr>1. Aviation Basics &amp; Mechanics of Flight</vt:lpstr>
      <vt:lpstr>1. Aviation Basics &amp; Mechanics of Flight</vt:lpstr>
      <vt:lpstr>1. Aviation Basics &amp; Mechanics of Flight</vt:lpstr>
      <vt:lpstr>1. Aviation Basics &amp; Mechanics of Flight</vt:lpstr>
      <vt:lpstr>1. Aviation Basics &amp; Mechanics of Flight</vt:lpstr>
      <vt:lpstr>1. Aviation Basics &amp; Mechanics of Flight</vt:lpstr>
      <vt:lpstr>Aviation Merit Badge:  Requirements</vt:lpstr>
      <vt:lpstr>2. Principles of Flight</vt:lpstr>
      <vt:lpstr>2. Principles of Flight</vt:lpstr>
      <vt:lpstr>2. Principles of Flight</vt:lpstr>
      <vt:lpstr>Aviation Merit Badge:  Requirements</vt:lpstr>
      <vt:lpstr>3. Flight Operations</vt:lpstr>
      <vt:lpstr>3. Flight Operations</vt:lpstr>
      <vt:lpstr>3. Flight Operations</vt:lpstr>
      <vt:lpstr>3. Flight Operations</vt:lpstr>
      <vt:lpstr>3. Flight Operations</vt:lpstr>
      <vt:lpstr>Aviation Merit Badge:  Requirements</vt:lpstr>
      <vt:lpstr>4. Airport Operations</vt:lpstr>
      <vt:lpstr>4. Airport Operations</vt:lpstr>
      <vt:lpstr>4. Airport Operations</vt:lpstr>
      <vt:lpstr>4. Airport Operations</vt:lpstr>
      <vt:lpstr>Aviation Merit Badge:  Requirements</vt:lpstr>
      <vt:lpstr>5. Personal &amp; Professional Opportunities</vt:lpstr>
      <vt:lpstr>5. Personal &amp; Professional Opportunities</vt:lpstr>
      <vt:lpstr>5. Personal &amp; Professional Opportunities</vt:lpstr>
      <vt:lpstr>5. Personal &amp; Professional Opportunities</vt:lpstr>
      <vt:lpstr>5. Personal &amp; Professional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Jegier</dc:creator>
  <cp:lastModifiedBy>Steve Jegier</cp:lastModifiedBy>
  <cp:revision>73</cp:revision>
  <cp:lastPrinted>2025-04-10T18:28:23Z</cp:lastPrinted>
  <dcterms:created xsi:type="dcterms:W3CDTF">2024-11-11T19:00:51Z</dcterms:created>
  <dcterms:modified xsi:type="dcterms:W3CDTF">2025-04-11T21:29:15Z</dcterms:modified>
</cp:coreProperties>
</file>